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7" r:id="rId2"/>
    <p:sldId id="257" r:id="rId3"/>
    <p:sldId id="266" r:id="rId4"/>
    <p:sldId id="272" r:id="rId5"/>
    <p:sldId id="276" r:id="rId6"/>
    <p:sldId id="268" r:id="rId7"/>
    <p:sldId id="267" r:id="rId8"/>
    <p:sldId id="273" r:id="rId9"/>
    <p:sldId id="263" r:id="rId10"/>
    <p:sldId id="264" r:id="rId11"/>
    <p:sldId id="278" r:id="rId12"/>
    <p:sldId id="281" r:id="rId13"/>
    <p:sldId id="282" r:id="rId14"/>
    <p:sldId id="283" r:id="rId15"/>
    <p:sldId id="279" r:id="rId16"/>
    <p:sldId id="269" r:id="rId17"/>
    <p:sldId id="270" r:id="rId18"/>
    <p:sldId id="265" r:id="rId19"/>
    <p:sldId id="258" r:id="rId20"/>
    <p:sldId id="259" r:id="rId21"/>
    <p:sldId id="260" r:id="rId22"/>
    <p:sldId id="271" r:id="rId23"/>
    <p:sldId id="262" r:id="rId24"/>
  </p:sldIdLst>
  <p:sldSz cx="12192000" cy="6858000"/>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0" d="100"/>
          <a:sy n="120" d="100"/>
        </p:scale>
        <p:origin x="2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29FCFD02-FF85-4326-B40A-2491026FCE2C}" type="datetimeFigureOut">
              <a:rPr lang="en-US" smtClean="0"/>
              <a:t>7/22/2021</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E2BB8EF9-052F-4345-AF98-39D4450B8069}" type="slidenum">
              <a:rPr lang="en-US" smtClean="0"/>
              <a:t>‹#›</a:t>
            </a:fld>
            <a:endParaRPr lang="en-US"/>
          </a:p>
        </p:txBody>
      </p:sp>
    </p:spTree>
    <p:extLst>
      <p:ext uri="{BB962C8B-B14F-4D97-AF65-F5344CB8AC3E}">
        <p14:creationId xmlns:p14="http://schemas.microsoft.com/office/powerpoint/2010/main" val="1939090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slide give the big picture of the compelling technical objectives that will make this project successful.</a:t>
            </a:r>
            <a:endParaRPr lang="en-US" dirty="0"/>
          </a:p>
        </p:txBody>
      </p:sp>
      <p:sp>
        <p:nvSpPr>
          <p:cNvPr id="4" name="Slide Number Placeholder 3"/>
          <p:cNvSpPr>
            <a:spLocks noGrp="1"/>
          </p:cNvSpPr>
          <p:nvPr>
            <p:ph type="sldNum" sz="quarter" idx="10"/>
          </p:nvPr>
        </p:nvSpPr>
        <p:spPr/>
        <p:txBody>
          <a:bodyPr/>
          <a:lstStyle/>
          <a:p>
            <a:pPr>
              <a:defRPr/>
            </a:pPr>
            <a:fld id="{A8C5774D-F468-47F9-B2E5-26AE18886F63}" type="slidenum">
              <a:rPr lang="en-US" smtClean="0"/>
              <a:pPr>
                <a:defRPr/>
              </a:pPr>
              <a:t>12</a:t>
            </a:fld>
            <a:endParaRPr lang="en-US"/>
          </a:p>
        </p:txBody>
      </p:sp>
    </p:spTree>
    <p:extLst>
      <p:ext uri="{BB962C8B-B14F-4D97-AF65-F5344CB8AC3E}">
        <p14:creationId xmlns:p14="http://schemas.microsoft.com/office/powerpoint/2010/main" val="81689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hydrogen</a:t>
            </a:r>
            <a:r>
              <a:rPr lang="en-US" baseline="0" dirty="0"/>
              <a:t> fuel supply system emphasized safety, as hydrogen can quickly build to flammable concentrations. A regulator brought the tank pressure down to 350-380 </a:t>
            </a:r>
            <a:r>
              <a:rPr lang="en-US" baseline="0" dirty="0" err="1"/>
              <a:t>kPa</a:t>
            </a:r>
            <a:r>
              <a:rPr lang="en-US" baseline="0" dirty="0"/>
              <a:t>, the specified inlet pressure of the high-pressure C30. Stainless-steel tubing was selected for its relative impermeability to H</a:t>
            </a:r>
            <a:r>
              <a:rPr lang="en-US" baseline="-25000" dirty="0"/>
              <a:t>2</a:t>
            </a:r>
            <a:r>
              <a:rPr lang="en-US" baseline="0" dirty="0"/>
              <a:t>. H</a:t>
            </a:r>
            <a:r>
              <a:rPr lang="en-US" baseline="-25000" dirty="0"/>
              <a:t>2</a:t>
            </a:r>
            <a:r>
              <a:rPr lang="en-US" baseline="0" dirty="0"/>
              <a:t> is a small molecule and diffuses into and </a:t>
            </a:r>
            <a:r>
              <a:rPr lang="en-US" baseline="0" dirty="0" err="1"/>
              <a:t>embrittles</a:t>
            </a:r>
            <a:r>
              <a:rPr lang="en-US" baseline="0" dirty="0"/>
              <a:t> many materials. This is one of several challenges for long-term operation with H</a:t>
            </a:r>
            <a:r>
              <a:rPr lang="en-US" baseline="-25000" dirty="0"/>
              <a:t>2</a:t>
            </a:r>
            <a:r>
              <a:rPr lang="en-US" baseline="0" dirty="0"/>
              <a:t>. The first solenoid valve opens or closes the flow of H</a:t>
            </a:r>
            <a:r>
              <a:rPr lang="en-US" baseline="-25000" dirty="0"/>
              <a:t>2</a:t>
            </a:r>
            <a:r>
              <a:rPr lang="en-US" baseline="0" dirty="0"/>
              <a:t> and can be remotely controlled. The flame arrestor comprises a heat sink and overpressure relief valve to prevent flashback in a fuel line should it occur. The second solenoid valve leads either to the C30 or vents to the atmosphere. It can also be remotely controlled for the purge process. The H</a:t>
            </a:r>
            <a:r>
              <a:rPr lang="en-US" baseline="-25000" dirty="0"/>
              <a:t>2</a:t>
            </a:r>
            <a:r>
              <a:rPr lang="en-US" baseline="0" dirty="0"/>
              <a:t> then enters the C30 at the fuel inlet.</a:t>
            </a:r>
            <a:endParaRPr lang="en-US" dirty="0"/>
          </a:p>
        </p:txBody>
      </p:sp>
      <p:sp>
        <p:nvSpPr>
          <p:cNvPr id="4" name="Slide Number Placeholder 3"/>
          <p:cNvSpPr>
            <a:spLocks noGrp="1"/>
          </p:cNvSpPr>
          <p:nvPr>
            <p:ph type="sldNum" sz="quarter" idx="10"/>
          </p:nvPr>
        </p:nvSpPr>
        <p:spPr/>
        <p:txBody>
          <a:bodyPr/>
          <a:lstStyle/>
          <a:p>
            <a:fld id="{01941EFE-F804-4853-A15F-256366AA4374}" type="slidenum">
              <a:rPr lang="en-US" smtClean="0"/>
              <a:t>13</a:t>
            </a:fld>
            <a:endParaRPr lang="en-US"/>
          </a:p>
        </p:txBody>
      </p:sp>
    </p:spTree>
    <p:extLst>
      <p:ext uri="{BB962C8B-B14F-4D97-AF65-F5344CB8AC3E}">
        <p14:creationId xmlns:p14="http://schemas.microsoft.com/office/powerpoint/2010/main" val="313195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 not need</a:t>
            </a:r>
            <a:r>
              <a:rPr lang="en-US" baseline="0" dirty="0"/>
              <a:t> to talk to this slide.</a:t>
            </a:r>
            <a:endParaRPr lang="en-US" dirty="0"/>
          </a:p>
        </p:txBody>
      </p:sp>
      <p:sp>
        <p:nvSpPr>
          <p:cNvPr id="4" name="Slide Number Placeholder 3"/>
          <p:cNvSpPr>
            <a:spLocks noGrp="1"/>
          </p:cNvSpPr>
          <p:nvPr>
            <p:ph type="sldNum" sz="quarter" idx="10"/>
          </p:nvPr>
        </p:nvSpPr>
        <p:spPr/>
        <p:txBody>
          <a:bodyPr/>
          <a:lstStyle/>
          <a:p>
            <a:pPr>
              <a:defRPr/>
            </a:pPr>
            <a:fld id="{A8C5774D-F468-47F9-B2E5-26AE18886F63}" type="slidenum">
              <a:rPr lang="en-US" smtClean="0"/>
              <a:pPr>
                <a:defRPr/>
              </a:pPr>
              <a:t>14</a:t>
            </a:fld>
            <a:endParaRPr lang="en-US"/>
          </a:p>
        </p:txBody>
      </p:sp>
    </p:spTree>
    <p:extLst>
      <p:ext uri="{BB962C8B-B14F-4D97-AF65-F5344CB8AC3E}">
        <p14:creationId xmlns:p14="http://schemas.microsoft.com/office/powerpoint/2010/main" val="3174751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CCD74F-C0FD-447E-A21A-0A210D3DCDFC}"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29686157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CD74F-C0FD-447E-A21A-0A210D3DCDFC}" type="datetimeFigureOut">
              <a:rPr lang="en-US" smtClean="0"/>
              <a:t>7/22/2021</a:t>
            </a:fld>
            <a:endParaRPr lang="en-US"/>
          </a:p>
        </p:txBody>
      </p:sp>
      <p:sp>
        <p:nvSpPr>
          <p:cNvPr id="5" name="Footer Placeholder 4"/>
          <p:cNvSpPr>
            <a:spLocks noGrp="1"/>
          </p:cNvSpPr>
          <p:nvPr>
            <p:ph type="ftr" sz="quarter" idx="11"/>
          </p:nvPr>
        </p:nvSpPr>
        <p:spPr/>
        <p:txBody>
          <a:bodyPr/>
          <a:lstStyle/>
          <a:p>
            <a:r>
              <a:rPr lang="en-US" dirty="0" smtClean="0"/>
              <a:t>Walter C. Smith / walter.smith@nps.edu / 831.656.2593</a:t>
            </a:r>
          </a:p>
          <a:p>
            <a:endParaRPr lang="en-US" dirty="0"/>
          </a:p>
        </p:txBody>
      </p:sp>
      <p:sp>
        <p:nvSpPr>
          <p:cNvPr id="6" name="Slide Number Placeholder 5"/>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4383520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CD74F-C0FD-447E-A21A-0A210D3DCDFC}" type="datetimeFigureOut">
              <a:rPr lang="en-US" smtClean="0"/>
              <a:t>7/22/2021</a:t>
            </a:fld>
            <a:endParaRPr lang="en-US"/>
          </a:p>
        </p:txBody>
      </p:sp>
      <p:sp>
        <p:nvSpPr>
          <p:cNvPr id="5" name="Footer Placeholder 4"/>
          <p:cNvSpPr>
            <a:spLocks noGrp="1"/>
          </p:cNvSpPr>
          <p:nvPr>
            <p:ph type="ftr" sz="quarter" idx="11"/>
          </p:nvPr>
        </p:nvSpPr>
        <p:spPr/>
        <p:txBody>
          <a:bodyPr/>
          <a:lstStyle/>
          <a:p>
            <a:r>
              <a:rPr lang="en-US" dirty="0" smtClean="0"/>
              <a:t>Walter C. Smith / walter.smith@nps.edu / 831.656.2593</a:t>
            </a:r>
          </a:p>
          <a:p>
            <a:endParaRPr lang="en-US" dirty="0"/>
          </a:p>
        </p:txBody>
      </p:sp>
      <p:sp>
        <p:nvSpPr>
          <p:cNvPr id="6" name="Slide Number Placeholder 5"/>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39625672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Slide Number Placeholder 3"/>
          <p:cNvSpPr txBox="1">
            <a:spLocks/>
          </p:cNvSpPr>
          <p:nvPr userDrawn="1"/>
        </p:nvSpPr>
        <p:spPr>
          <a:xfrm>
            <a:off x="9424100" y="649128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A9AF0B-2888-4F9E-AB31-37A2A0E46D7A}" type="slidenum">
              <a:rPr lang="en-US" sz="1200" smtClean="0"/>
              <a:pPr/>
              <a:t>‹#›</a:t>
            </a:fld>
            <a:endParaRPr lang="en-US" sz="1200" dirty="0"/>
          </a:p>
        </p:txBody>
      </p:sp>
      <p:sp>
        <p:nvSpPr>
          <p:cNvPr id="6" name="Title 1"/>
          <p:cNvSpPr>
            <a:spLocks noGrp="1"/>
          </p:cNvSpPr>
          <p:nvPr>
            <p:ph type="title"/>
          </p:nvPr>
        </p:nvSpPr>
        <p:spPr>
          <a:xfrm>
            <a:off x="2946400" y="0"/>
            <a:ext cx="8331200" cy="762000"/>
          </a:xfrm>
        </p:spPr>
        <p:txBody>
          <a:bodyPr>
            <a:normAutofit/>
          </a:bodyPr>
          <a:lstStyle/>
          <a:p>
            <a:r>
              <a:rPr lang="en-US" dirty="0"/>
              <a:t>Click to edit Master title style</a:t>
            </a:r>
          </a:p>
        </p:txBody>
      </p:sp>
      <p:sp>
        <p:nvSpPr>
          <p:cNvPr id="7" name="Rectangle 4"/>
          <p:cNvSpPr>
            <a:spLocks noGrp="1" noChangeArrowheads="1"/>
          </p:cNvSpPr>
          <p:nvPr>
            <p:ph idx="1"/>
          </p:nvPr>
        </p:nvSpPr>
        <p:spPr bwMode="auto">
          <a:xfrm>
            <a:off x="711200" y="1066800"/>
            <a:ext cx="11277600" cy="542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4535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CD74F-C0FD-447E-A21A-0A210D3DCDFC}" type="datetimeFigureOut">
              <a:rPr lang="en-US" smtClean="0"/>
              <a:t>7/22/2021</a:t>
            </a:fld>
            <a:endParaRPr lang="en-US"/>
          </a:p>
        </p:txBody>
      </p:sp>
      <p:sp>
        <p:nvSpPr>
          <p:cNvPr id="5" name="Footer Placeholder 4"/>
          <p:cNvSpPr>
            <a:spLocks noGrp="1"/>
          </p:cNvSpPr>
          <p:nvPr>
            <p:ph type="ftr" sz="quarter" idx="11"/>
          </p:nvPr>
        </p:nvSpPr>
        <p:spPr/>
        <p:txBody>
          <a:bodyPr/>
          <a:lstStyle/>
          <a:p>
            <a:r>
              <a:rPr lang="en-US" dirty="0" smtClean="0"/>
              <a:t>Walter C. Smith / walter.smith@nps.edu / 831.656.2593</a:t>
            </a:r>
          </a:p>
          <a:p>
            <a:endParaRPr lang="en-US" dirty="0"/>
          </a:p>
        </p:txBody>
      </p:sp>
      <p:sp>
        <p:nvSpPr>
          <p:cNvPr id="6" name="Slide Number Placeholder 5"/>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19778318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CCD74F-C0FD-447E-A21A-0A210D3DCDFC}"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42716613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FECCD74F-C0FD-447E-A21A-0A210D3DCDFC}" type="datetimeFigureOut">
              <a:rPr lang="en-US" smtClean="0"/>
              <a:t>7/22/2021</a:t>
            </a:fld>
            <a:endParaRPr lang="en-US"/>
          </a:p>
        </p:txBody>
      </p:sp>
      <p:sp>
        <p:nvSpPr>
          <p:cNvPr id="6" name="Footer Placeholder 5"/>
          <p:cNvSpPr>
            <a:spLocks noGrp="1"/>
          </p:cNvSpPr>
          <p:nvPr>
            <p:ph type="ftr" sz="quarter" idx="11"/>
          </p:nvPr>
        </p:nvSpPr>
        <p:spPr/>
        <p:txBody>
          <a:bodyPr/>
          <a:lstStyle/>
          <a:p>
            <a:r>
              <a:rPr lang="en-US" dirty="0" smtClean="0"/>
              <a:t>Walter C. Smith / walter.smith@nps.edu / 831.656.2593</a:t>
            </a:r>
            <a:endParaRPr lang="en-US" dirty="0"/>
          </a:p>
        </p:txBody>
      </p:sp>
      <p:sp>
        <p:nvSpPr>
          <p:cNvPr id="7" name="Slide Number Placeholder 6"/>
          <p:cNvSpPr>
            <a:spLocks noGrp="1"/>
          </p:cNvSpPr>
          <p:nvPr>
            <p:ph type="sldNum" sz="quarter" idx="12"/>
          </p:nvPr>
        </p:nvSpPr>
        <p:spPr/>
        <p:txBody>
          <a:bodyPr/>
          <a:lstStyle/>
          <a:p>
            <a:fld id="{2B42FB57-35F4-481B-BBA5-A5C30453E705}" type="slidenum">
              <a:rPr lang="en-US" smtClean="0"/>
              <a:t>‹#›</a:t>
            </a:fld>
            <a:endParaRPr lang="en-US" dirty="0"/>
          </a:p>
        </p:txBody>
      </p:sp>
    </p:spTree>
    <p:extLst>
      <p:ext uri="{BB962C8B-B14F-4D97-AF65-F5344CB8AC3E}">
        <p14:creationId xmlns:p14="http://schemas.microsoft.com/office/powerpoint/2010/main" val="31149023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CCD74F-C0FD-447E-A21A-0A210D3DCDFC}" type="datetimeFigureOut">
              <a:rPr lang="en-US" smtClean="0"/>
              <a:t>7/22/2021</a:t>
            </a:fld>
            <a:endParaRPr lang="en-US"/>
          </a:p>
        </p:txBody>
      </p:sp>
      <p:sp>
        <p:nvSpPr>
          <p:cNvPr id="8" name="Footer Placeholder 7"/>
          <p:cNvSpPr>
            <a:spLocks noGrp="1"/>
          </p:cNvSpPr>
          <p:nvPr>
            <p:ph type="ftr" sz="quarter" idx="11"/>
          </p:nvPr>
        </p:nvSpPr>
        <p:spPr/>
        <p:txBody>
          <a:bodyPr/>
          <a:lstStyle/>
          <a:p>
            <a:r>
              <a:rPr lang="en-US" dirty="0" smtClean="0"/>
              <a:t>Walter C. Smith / walter.smith@nps.edu / 831.656.2593</a:t>
            </a:r>
          </a:p>
          <a:p>
            <a:endParaRPr lang="en-US" dirty="0"/>
          </a:p>
        </p:txBody>
      </p:sp>
      <p:sp>
        <p:nvSpPr>
          <p:cNvPr id="9" name="Slide Number Placeholder 8"/>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14644447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CCD74F-C0FD-447E-A21A-0A210D3DCDFC}" type="datetimeFigureOut">
              <a:rPr lang="en-US" smtClean="0"/>
              <a:t>7/22/2021</a:t>
            </a:fld>
            <a:endParaRPr lang="en-US"/>
          </a:p>
        </p:txBody>
      </p:sp>
      <p:sp>
        <p:nvSpPr>
          <p:cNvPr id="4" name="Footer Placeholder 3"/>
          <p:cNvSpPr>
            <a:spLocks noGrp="1"/>
          </p:cNvSpPr>
          <p:nvPr>
            <p:ph type="ftr" sz="quarter" idx="11"/>
          </p:nvPr>
        </p:nvSpPr>
        <p:spPr/>
        <p:txBody>
          <a:bodyPr/>
          <a:lstStyle/>
          <a:p>
            <a:r>
              <a:rPr lang="en-US" dirty="0" smtClean="0"/>
              <a:t>Walter C. Smith / walter.smith@nps.edu / 831.656.2593</a:t>
            </a:r>
          </a:p>
          <a:p>
            <a:endParaRPr lang="en-US" dirty="0"/>
          </a:p>
        </p:txBody>
      </p:sp>
      <p:sp>
        <p:nvSpPr>
          <p:cNvPr id="5" name="Slide Number Placeholder 4"/>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1296604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CD74F-C0FD-447E-A21A-0A210D3DCDFC}" type="datetimeFigureOut">
              <a:rPr lang="en-US" smtClean="0"/>
              <a:t>7/22/2021</a:t>
            </a:fld>
            <a:endParaRPr lang="en-US"/>
          </a:p>
        </p:txBody>
      </p:sp>
      <p:sp>
        <p:nvSpPr>
          <p:cNvPr id="3" name="Footer Placeholder 2"/>
          <p:cNvSpPr>
            <a:spLocks noGrp="1"/>
          </p:cNvSpPr>
          <p:nvPr>
            <p:ph type="ftr" sz="quarter" idx="11"/>
          </p:nvPr>
        </p:nvSpPr>
        <p:spPr/>
        <p:txBody>
          <a:bodyPr/>
          <a:lstStyle/>
          <a:p>
            <a:r>
              <a:rPr lang="en-US" dirty="0" smtClean="0"/>
              <a:t>Walter C. Smith / walter.smith@nps.edu / 831.656.2593</a:t>
            </a:r>
          </a:p>
          <a:p>
            <a:endParaRPr lang="en-US" dirty="0"/>
          </a:p>
        </p:txBody>
      </p:sp>
      <p:sp>
        <p:nvSpPr>
          <p:cNvPr id="4" name="Slide Number Placeholder 3"/>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24438080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CCD74F-C0FD-447E-A21A-0A210D3DCDFC}" type="datetimeFigureOut">
              <a:rPr lang="en-US" smtClean="0"/>
              <a:t>7/22/2021</a:t>
            </a:fld>
            <a:endParaRPr lang="en-US"/>
          </a:p>
        </p:txBody>
      </p:sp>
      <p:sp>
        <p:nvSpPr>
          <p:cNvPr id="6" name="Footer Placeholder 5"/>
          <p:cNvSpPr>
            <a:spLocks noGrp="1"/>
          </p:cNvSpPr>
          <p:nvPr>
            <p:ph type="ftr" sz="quarter" idx="11"/>
          </p:nvPr>
        </p:nvSpPr>
        <p:spPr/>
        <p:txBody>
          <a:bodyPr/>
          <a:lstStyle/>
          <a:p>
            <a:r>
              <a:rPr lang="en-US" dirty="0" smtClean="0"/>
              <a:t>Walter C. Smith / walter.smith@nps.edu / 831.656.2593</a:t>
            </a:r>
          </a:p>
          <a:p>
            <a:endParaRPr lang="en-US" dirty="0"/>
          </a:p>
        </p:txBody>
      </p:sp>
      <p:sp>
        <p:nvSpPr>
          <p:cNvPr id="7" name="Slide Number Placeholder 6"/>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24107873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CCD74F-C0FD-447E-A21A-0A210D3DCDFC}" type="datetimeFigureOut">
              <a:rPr lang="en-US" smtClean="0"/>
              <a:t>7/22/2021</a:t>
            </a:fld>
            <a:endParaRPr lang="en-US"/>
          </a:p>
        </p:txBody>
      </p:sp>
      <p:sp>
        <p:nvSpPr>
          <p:cNvPr id="6" name="Footer Placeholder 5"/>
          <p:cNvSpPr>
            <a:spLocks noGrp="1"/>
          </p:cNvSpPr>
          <p:nvPr>
            <p:ph type="ftr" sz="quarter" idx="11"/>
          </p:nvPr>
        </p:nvSpPr>
        <p:spPr/>
        <p:txBody>
          <a:bodyPr/>
          <a:lstStyle/>
          <a:p>
            <a:r>
              <a:rPr lang="en-US" dirty="0" smtClean="0"/>
              <a:t>Walter C. Smith / walter.smith@nps.edu / 831.656.2593</a:t>
            </a:r>
          </a:p>
          <a:p>
            <a:endParaRPr lang="en-US" dirty="0"/>
          </a:p>
        </p:txBody>
      </p:sp>
      <p:sp>
        <p:nvSpPr>
          <p:cNvPr id="7" name="Slide Number Placeholder 6"/>
          <p:cNvSpPr>
            <a:spLocks noGrp="1"/>
          </p:cNvSpPr>
          <p:nvPr>
            <p:ph type="sldNum" sz="quarter" idx="12"/>
          </p:nvPr>
        </p:nvSpPr>
        <p:spPr/>
        <p:txBody>
          <a:bodyPr/>
          <a:lstStyle/>
          <a:p>
            <a:fld id="{2B42FB57-35F4-481B-BBA5-A5C30453E705}" type="slidenum">
              <a:rPr lang="en-US" smtClean="0"/>
              <a:t>‹#›</a:t>
            </a:fld>
            <a:endParaRPr lang="en-US"/>
          </a:p>
        </p:txBody>
      </p:sp>
    </p:spTree>
    <p:extLst>
      <p:ext uri="{BB962C8B-B14F-4D97-AF65-F5344CB8AC3E}">
        <p14:creationId xmlns:p14="http://schemas.microsoft.com/office/powerpoint/2010/main" val="29935726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CD74F-C0FD-447E-A21A-0A210D3DCDFC}" type="datetimeFigureOut">
              <a:rPr lang="en-US" smtClean="0"/>
              <a:pPr/>
              <a:t>7/22/2021</a:t>
            </a:fld>
            <a:r>
              <a:rPr lang="en-US" dirty="0" smtClean="0"/>
              <a:t> – Walter C. Smith	</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walter.smith@nps.edu / 831.656.2593</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2FB57-35F4-481B-BBA5-A5C30453E705}" type="slidenum">
              <a:rPr lang="en-US" smtClean="0"/>
              <a:t>‹#›</a:t>
            </a:fld>
            <a:endParaRPr lang="en-US"/>
          </a:p>
        </p:txBody>
      </p:sp>
    </p:spTree>
    <p:extLst>
      <p:ext uri="{BB962C8B-B14F-4D97-AF65-F5344CB8AC3E}">
        <p14:creationId xmlns:p14="http://schemas.microsoft.com/office/powerpoint/2010/main" val="2909486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gif"/><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nps01-my.sharepoint.com/:v:/g/personal/ajgannon_nps_edu/EQ3HQuCW8OBCmmY2yXLiSckBwnbMIU8GOSFNFkejsSRpYQ?e=ACH6ZS"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Transonic Compressor</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67015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CFD/ Design of Transonic Compressor Inlet Distortion Screen</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Development of Inlet Distortion Screen to increase Tip Sensitivity of NPS Military Fan</a:t>
            </a:r>
          </a:p>
          <a:p>
            <a:r>
              <a:rPr lang="en-US" dirty="0" smtClean="0"/>
              <a:t>Computational Simulation and Analysis of Screen</a:t>
            </a:r>
          </a:p>
          <a:p>
            <a:r>
              <a:rPr lang="en-US" dirty="0" smtClean="0"/>
              <a:t>Manufacture an Installation</a:t>
            </a:r>
          </a:p>
          <a:p>
            <a:r>
              <a:rPr lang="en-US" dirty="0" smtClean="0"/>
              <a:t>Measurement of performance in baseline configuration</a:t>
            </a:r>
          </a:p>
          <a:p>
            <a:r>
              <a:rPr lang="en-US" dirty="0" smtClean="0"/>
              <a:t>Measurement of performance with casing treatment to recover stall margin</a:t>
            </a:r>
            <a:endParaRPr lang="en-US" dirty="0"/>
          </a:p>
        </p:txBody>
      </p:sp>
      <p:sp>
        <p:nvSpPr>
          <p:cNvPr id="5" name="TextBox 4"/>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pic>
        <p:nvPicPr>
          <p:cNvPr id="6" name="Picture 5"/>
          <p:cNvPicPr>
            <a:picLocks noChangeAspect="1"/>
          </p:cNvPicPr>
          <p:nvPr/>
        </p:nvPicPr>
        <p:blipFill rotWithShape="1">
          <a:blip r:embed="rId2"/>
          <a:srcRect l="34934" t="36909" r="34967" b="33433"/>
          <a:stretch/>
        </p:blipFill>
        <p:spPr>
          <a:xfrm>
            <a:off x="6403817" y="1907105"/>
            <a:ext cx="5624572" cy="3117567"/>
          </a:xfrm>
          <a:prstGeom prst="rect">
            <a:avLst/>
          </a:prstGeom>
        </p:spPr>
      </p:pic>
      <p:sp>
        <p:nvSpPr>
          <p:cNvPr id="7" name="Rectangle 6"/>
          <p:cNvSpPr/>
          <p:nvPr/>
        </p:nvSpPr>
        <p:spPr>
          <a:xfrm>
            <a:off x="6907794" y="5365883"/>
            <a:ext cx="4446006" cy="546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rPr>
              <a:t>Image Source</a:t>
            </a:r>
            <a:r>
              <a:rPr lang="en-US" sz="1050" dirty="0">
                <a:solidFill>
                  <a:schemeClr val="tx1"/>
                </a:solidFill>
              </a:rPr>
              <a:t>: Bailey, Justin Mark. "Full Scale Experimental Transonic Fan Interaction with a Boundary Layer Ingesting Total Pressure Distortion." PhD diss., Virginia Tech, 2017. </a:t>
            </a:r>
          </a:p>
        </p:txBody>
      </p:sp>
      <p:sp>
        <p:nvSpPr>
          <p:cNvPr id="8" name="Rectangle 7"/>
          <p:cNvSpPr/>
          <p:nvPr/>
        </p:nvSpPr>
        <p:spPr>
          <a:xfrm>
            <a:off x="0" y="0"/>
            <a:ext cx="12192000" cy="6830175"/>
          </a:xfrm>
          <a:prstGeom prst="rect">
            <a:avLst/>
          </a:prstGeom>
          <a:solidFill>
            <a:schemeClr val="accent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741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Energy Resilience</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57724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528" y="1"/>
            <a:ext cx="7675124" cy="932675"/>
          </a:xfrm>
        </p:spPr>
        <p:txBody>
          <a:bodyPr>
            <a:normAutofit fontScale="90000"/>
          </a:bodyPr>
          <a:lstStyle/>
          <a:p>
            <a:r>
              <a:rPr lang="en-US" dirty="0" smtClean="0">
                <a:latin typeface="Arial" panose="020B0604020202020204" pitchFamily="34" charset="0"/>
              </a:rPr>
              <a:t>Compressed Air Energy Storage</a:t>
            </a:r>
            <a:endParaRPr lang="en-US" dirty="0">
              <a:latin typeface="Arial" panose="020B0604020202020204" pitchFamily="34" charset="0"/>
            </a:endParaRPr>
          </a:p>
        </p:txBody>
      </p:sp>
      <p:sp>
        <p:nvSpPr>
          <p:cNvPr id="3" name="Footer Placeholder 2"/>
          <p:cNvSpPr>
            <a:spLocks noGrp="1"/>
          </p:cNvSpPr>
          <p:nvPr>
            <p:ph type="ftr" sz="quarter" idx="11"/>
          </p:nvPr>
        </p:nvSpPr>
        <p:spPr/>
        <p:txBody>
          <a:bodyPr/>
          <a:lstStyle/>
          <a:p>
            <a:pPr>
              <a:defRPr/>
            </a:pPr>
            <a:r>
              <a:rPr lang="en-US" dirty="0" smtClean="0"/>
              <a:t>Unclassified</a:t>
            </a:r>
            <a:endParaRPr lang="en-US" dirty="0"/>
          </a:p>
        </p:txBody>
      </p:sp>
      <p:sp>
        <p:nvSpPr>
          <p:cNvPr id="4" name="Slide Number Placeholder 3"/>
          <p:cNvSpPr>
            <a:spLocks noGrp="1"/>
          </p:cNvSpPr>
          <p:nvPr>
            <p:ph type="sldNum" sz="quarter" idx="12"/>
          </p:nvPr>
        </p:nvSpPr>
        <p:spPr/>
        <p:txBody>
          <a:bodyPr/>
          <a:lstStyle/>
          <a:p>
            <a:pPr>
              <a:defRPr/>
            </a:pPr>
            <a:fld id="{35990AF8-5429-4940-8C7D-7AC03A9211F0}" type="slidenum">
              <a:rPr lang="en-US" smtClean="0"/>
              <a:pPr>
                <a:defRPr/>
              </a:pPr>
              <a:t>12</a:t>
            </a:fld>
            <a:endParaRPr lang="en-US"/>
          </a:p>
        </p:txBody>
      </p:sp>
      <p:pic>
        <p:nvPicPr>
          <p:cNvPr id="10"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485089" y="66287"/>
            <a:ext cx="1174396" cy="838854"/>
          </a:xfrm>
          <a:prstGeom prst="rect">
            <a:avLst/>
          </a:prstGeom>
          <a:noFill/>
          <a:ln w="12700">
            <a:noFill/>
            <a:miter lim="800000"/>
            <a:headEnd/>
            <a:tailEnd/>
          </a:ln>
        </p:spPr>
      </p:pic>
      <p:sp>
        <p:nvSpPr>
          <p:cNvPr id="14" name="Rectangle 6"/>
          <p:cNvSpPr>
            <a:spLocks noChangeArrowheads="1"/>
          </p:cNvSpPr>
          <p:nvPr/>
        </p:nvSpPr>
        <p:spPr bwMode="auto">
          <a:xfrm>
            <a:off x="1524001" y="1043463"/>
            <a:ext cx="2717591" cy="389523"/>
          </a:xfrm>
          <a:prstGeom prst="rect">
            <a:avLst/>
          </a:prstGeom>
          <a:noFill/>
          <a:ln w="12700">
            <a:noFill/>
            <a:miter lim="800000"/>
            <a:headEnd/>
            <a:tailEnd/>
          </a:ln>
          <a:effectLst/>
        </p:spPr>
        <p:txBody>
          <a:bodyPr/>
          <a:lstStyle/>
          <a:p>
            <a:pPr algn="ctr">
              <a:spcBef>
                <a:spcPct val="20000"/>
              </a:spcBef>
              <a:defRPr/>
            </a:pPr>
            <a:r>
              <a:rPr lang="en-US" sz="1400" b="1" dirty="0">
                <a:latin typeface="Arial" panose="020B0604020202020204" pitchFamily="34" charset="0"/>
                <a:cs typeface="Arial" panose="020B0604020202020204" pitchFamily="34" charset="0"/>
              </a:rPr>
              <a:t>Multiple Energy Inputs </a:t>
            </a:r>
          </a:p>
        </p:txBody>
      </p:sp>
      <p:sp>
        <p:nvSpPr>
          <p:cNvPr id="15" name="Rectangle 6"/>
          <p:cNvSpPr>
            <a:spLocks noChangeArrowheads="1"/>
          </p:cNvSpPr>
          <p:nvPr/>
        </p:nvSpPr>
        <p:spPr bwMode="auto">
          <a:xfrm>
            <a:off x="5224053" y="1020425"/>
            <a:ext cx="2075862" cy="625792"/>
          </a:xfrm>
          <a:prstGeom prst="rect">
            <a:avLst/>
          </a:prstGeom>
          <a:noFill/>
          <a:ln w="12700">
            <a:noFill/>
            <a:miter lim="800000"/>
            <a:headEnd/>
            <a:tailEnd/>
          </a:ln>
          <a:effectLst/>
        </p:spPr>
        <p:txBody>
          <a:bodyPr/>
          <a:lstStyle/>
          <a:p>
            <a:pPr algn="ctr">
              <a:spcBef>
                <a:spcPct val="20000"/>
              </a:spcBef>
              <a:defRPr/>
            </a:pPr>
            <a:r>
              <a:rPr lang="en-US" sz="1400" b="1" dirty="0" err="1">
                <a:latin typeface="Arial" panose="020B0604020202020204" pitchFamily="34" charset="0"/>
                <a:cs typeface="Arial" panose="020B0604020202020204" pitchFamily="34" charset="0"/>
              </a:rPr>
              <a:t>Supercap</a:t>
            </a:r>
            <a:r>
              <a:rPr lang="en-US" sz="1400" b="1" dirty="0">
                <a:latin typeface="Arial" panose="020B0604020202020204" pitchFamily="34" charset="0"/>
                <a:cs typeface="Arial" panose="020B0604020202020204" pitchFamily="34" charset="0"/>
              </a:rPr>
              <a:t> microgrid</a:t>
            </a:r>
          </a:p>
        </p:txBody>
      </p:sp>
      <p:grpSp>
        <p:nvGrpSpPr>
          <p:cNvPr id="21" name="Group 20"/>
          <p:cNvGrpSpPr>
            <a:grpSpLocks noChangeAspect="1"/>
          </p:cNvGrpSpPr>
          <p:nvPr/>
        </p:nvGrpSpPr>
        <p:grpSpPr>
          <a:xfrm>
            <a:off x="1857007" y="3245512"/>
            <a:ext cx="2153922" cy="1341495"/>
            <a:chOff x="4869183" y="3024677"/>
            <a:chExt cx="1290236" cy="767662"/>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7223" t="6177" r="8046" b="13229"/>
            <a:stretch/>
          </p:blipFill>
          <p:spPr>
            <a:xfrm>
              <a:off x="4975359" y="3024677"/>
              <a:ext cx="1044442" cy="767662"/>
            </a:xfrm>
            <a:prstGeom prst="rect">
              <a:avLst/>
            </a:prstGeom>
          </p:spPr>
        </p:pic>
        <p:sp>
          <p:nvSpPr>
            <p:cNvPr id="23" name="Rectangle 6"/>
            <p:cNvSpPr>
              <a:spLocks noChangeArrowheads="1"/>
            </p:cNvSpPr>
            <p:nvPr/>
          </p:nvSpPr>
          <p:spPr bwMode="auto">
            <a:xfrm>
              <a:off x="4869183" y="3224204"/>
              <a:ext cx="1290236" cy="389522"/>
            </a:xfrm>
            <a:prstGeom prst="rect">
              <a:avLst/>
            </a:prstGeom>
            <a:noFill/>
            <a:ln w="12700">
              <a:noFill/>
              <a:miter lim="800000"/>
              <a:headEnd/>
              <a:tailEnd/>
            </a:ln>
            <a:effectLst/>
          </p:spPr>
          <p:txBody>
            <a:bodyPr/>
            <a:lstStyle/>
            <a:p>
              <a:pPr algn="ctr">
                <a:spcBef>
                  <a:spcPct val="20000"/>
                </a:spcBef>
                <a:defRPr/>
              </a:pPr>
              <a:r>
                <a:rPr lang="en-US" sz="1200" b="1" dirty="0">
                  <a:solidFill>
                    <a:srgbClr val="FF0000"/>
                  </a:solidFill>
                  <a:latin typeface="Arial" panose="020B0604020202020204" pitchFamily="34" charset="0"/>
                  <a:cs typeface="Arial" panose="020B0604020202020204" pitchFamily="34" charset="0"/>
                </a:rPr>
                <a:t>DC Generator </a:t>
              </a:r>
            </a:p>
          </p:txBody>
        </p:sp>
      </p:grpSp>
      <p:sp>
        <p:nvSpPr>
          <p:cNvPr id="26" name="Rectangle 25"/>
          <p:cNvSpPr/>
          <p:nvPr/>
        </p:nvSpPr>
        <p:spPr>
          <a:xfrm>
            <a:off x="3721641" y="1810104"/>
            <a:ext cx="1303562" cy="498598"/>
          </a:xfrm>
          <a:prstGeom prst="rect">
            <a:avLst/>
          </a:prstGeom>
        </p:spPr>
        <p:txBody>
          <a:bodyPr wrap="none">
            <a:spAutoFit/>
          </a:bodyPr>
          <a:lstStyle/>
          <a:p>
            <a:pPr algn="ctr">
              <a:spcBef>
                <a:spcPct val="20000"/>
              </a:spcBef>
              <a:defRPr/>
            </a:pPr>
            <a:r>
              <a:rPr lang="en-US" sz="1200" b="1" dirty="0">
                <a:solidFill>
                  <a:srgbClr val="FF0000"/>
                </a:solidFill>
                <a:latin typeface="Arial" panose="020B0604020202020204" pitchFamily="34" charset="0"/>
                <a:cs typeface="Arial" panose="020B0604020202020204" pitchFamily="34" charset="0"/>
              </a:rPr>
              <a:t>Compact</a:t>
            </a:r>
          </a:p>
          <a:p>
            <a:pPr algn="ctr">
              <a:spcBef>
                <a:spcPct val="20000"/>
              </a:spcBef>
              <a:defRPr/>
            </a:pPr>
            <a:r>
              <a:rPr lang="en-US" sz="1200" b="1" dirty="0">
                <a:solidFill>
                  <a:srgbClr val="FF0000"/>
                </a:solidFill>
                <a:latin typeface="Arial" panose="020B0604020202020204" pitchFamily="34" charset="0"/>
                <a:cs typeface="Arial" panose="020B0604020202020204" pitchFamily="34" charset="0"/>
              </a:rPr>
              <a:t>Air Generators </a:t>
            </a:r>
          </a:p>
        </p:txBody>
      </p:sp>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58400" t="53920" r="26900" b="36000"/>
          <a:stretch/>
        </p:blipFill>
        <p:spPr>
          <a:xfrm>
            <a:off x="1774560" y="4994818"/>
            <a:ext cx="2475868" cy="1273304"/>
          </a:xfrm>
          <a:prstGeom prst="rect">
            <a:avLst/>
          </a:prstGeom>
        </p:spPr>
      </p:pic>
      <p:sp>
        <p:nvSpPr>
          <p:cNvPr id="28" name="Rectangle 27"/>
          <p:cNvSpPr/>
          <p:nvPr/>
        </p:nvSpPr>
        <p:spPr>
          <a:xfrm>
            <a:off x="2051586" y="5717912"/>
            <a:ext cx="848483" cy="276999"/>
          </a:xfrm>
          <a:prstGeom prst="rect">
            <a:avLst/>
          </a:prstGeom>
        </p:spPr>
        <p:txBody>
          <a:bodyPr wrap="square">
            <a:spAutoFit/>
          </a:bodyPr>
          <a:lstStyle/>
          <a:p>
            <a:pPr algn="ctr">
              <a:spcBef>
                <a:spcPct val="20000"/>
              </a:spcBef>
              <a:defRPr/>
            </a:pPr>
            <a:r>
              <a:rPr lang="en-US" sz="1200" b="1" dirty="0">
                <a:solidFill>
                  <a:srgbClr val="FF0000"/>
                </a:solidFill>
                <a:latin typeface="Arial" panose="020B0604020202020204" pitchFamily="34" charset="0"/>
                <a:cs typeface="Arial" panose="020B0604020202020204" pitchFamily="34" charset="0"/>
              </a:rPr>
              <a:t>Solar</a:t>
            </a: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725" y="3916260"/>
            <a:ext cx="795373" cy="1162969"/>
          </a:xfrm>
          <a:prstGeom prst="rect">
            <a:avLst/>
          </a:prstGeom>
        </p:spPr>
      </p:pic>
      <p:sp>
        <p:nvSpPr>
          <p:cNvPr id="31" name="Right Arrow 30"/>
          <p:cNvSpPr/>
          <p:nvPr/>
        </p:nvSpPr>
        <p:spPr>
          <a:xfrm>
            <a:off x="4241592" y="2720401"/>
            <a:ext cx="862857" cy="1096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ight Arrow 31"/>
          <p:cNvSpPr/>
          <p:nvPr/>
        </p:nvSpPr>
        <p:spPr>
          <a:xfrm rot="20645070">
            <a:off x="3908271" y="3418568"/>
            <a:ext cx="1321218" cy="14504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ight Arrow 32"/>
          <p:cNvSpPr/>
          <p:nvPr/>
        </p:nvSpPr>
        <p:spPr>
          <a:xfrm rot="19105814">
            <a:off x="3921521" y="4298167"/>
            <a:ext cx="1535535" cy="1683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6"/>
          <p:cNvSpPr>
            <a:spLocks noChangeArrowheads="1"/>
          </p:cNvSpPr>
          <p:nvPr/>
        </p:nvSpPr>
        <p:spPr bwMode="auto">
          <a:xfrm>
            <a:off x="5760461" y="4504034"/>
            <a:ext cx="957769" cy="302679"/>
          </a:xfrm>
          <a:prstGeom prst="rect">
            <a:avLst/>
          </a:prstGeom>
          <a:noFill/>
          <a:ln w="12700">
            <a:noFill/>
            <a:miter lim="800000"/>
            <a:headEnd/>
            <a:tailEnd/>
          </a:ln>
          <a:effectLst/>
        </p:spPr>
        <p:txBody>
          <a:bodyPr/>
          <a:lstStyle/>
          <a:p>
            <a:pPr algn="ctr">
              <a:spcBef>
                <a:spcPct val="20000"/>
              </a:spcBef>
              <a:defRPr/>
            </a:pPr>
            <a:r>
              <a:rPr lang="en-US" sz="1200" b="1" dirty="0">
                <a:solidFill>
                  <a:srgbClr val="FF0000"/>
                </a:solidFill>
                <a:latin typeface="Arial" panose="020B0604020202020204" pitchFamily="34" charset="0"/>
                <a:cs typeface="Arial" panose="020B0604020202020204" pitchFamily="34" charset="0"/>
              </a:rPr>
              <a:t>Inverter</a:t>
            </a:r>
          </a:p>
          <a:p>
            <a:pPr algn="ctr">
              <a:spcBef>
                <a:spcPct val="20000"/>
              </a:spcBef>
              <a:defRPr/>
            </a:pPr>
            <a:r>
              <a:rPr lang="en-US" sz="1200" b="1" dirty="0">
                <a:solidFill>
                  <a:srgbClr val="FF0000"/>
                </a:solidFill>
                <a:latin typeface="Arial" panose="020B0604020202020204" pitchFamily="34" charset="0"/>
                <a:cs typeface="Arial" panose="020B0604020202020204" pitchFamily="34" charset="0"/>
              </a:rPr>
              <a:t>4 kW </a:t>
            </a:r>
          </a:p>
        </p:txBody>
      </p:sp>
      <p:sp>
        <p:nvSpPr>
          <p:cNvPr id="37" name="Right Arrow 36"/>
          <p:cNvSpPr/>
          <p:nvPr/>
        </p:nvSpPr>
        <p:spPr>
          <a:xfrm rot="5400000">
            <a:off x="5972206" y="3486682"/>
            <a:ext cx="472450" cy="21938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38660" r="38240"/>
          <a:stretch/>
        </p:blipFill>
        <p:spPr>
          <a:xfrm>
            <a:off x="8927678" y="1225064"/>
            <a:ext cx="905519" cy="2939981"/>
          </a:xfrm>
          <a:prstGeom prst="rect">
            <a:avLst/>
          </a:prstGeom>
        </p:spPr>
      </p:pic>
      <p:sp>
        <p:nvSpPr>
          <p:cNvPr id="38" name="Right Arrow 37"/>
          <p:cNvSpPr/>
          <p:nvPr/>
        </p:nvSpPr>
        <p:spPr>
          <a:xfrm rot="10800000">
            <a:off x="7196027" y="1655478"/>
            <a:ext cx="1321218" cy="14504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Right Arrow 38"/>
          <p:cNvSpPr/>
          <p:nvPr/>
        </p:nvSpPr>
        <p:spPr>
          <a:xfrm>
            <a:off x="7177955" y="2039941"/>
            <a:ext cx="1321218" cy="1450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Rectangle 6"/>
          <p:cNvSpPr>
            <a:spLocks noChangeArrowheads="1"/>
          </p:cNvSpPr>
          <p:nvPr/>
        </p:nvSpPr>
        <p:spPr bwMode="auto">
          <a:xfrm>
            <a:off x="8484206" y="4754176"/>
            <a:ext cx="1961761" cy="529018"/>
          </a:xfrm>
          <a:prstGeom prst="rect">
            <a:avLst/>
          </a:prstGeom>
          <a:noFill/>
          <a:ln w="12700">
            <a:noFill/>
            <a:miter lim="800000"/>
            <a:headEnd/>
            <a:tailEnd/>
          </a:ln>
          <a:effectLst/>
        </p:spPr>
        <p:txBody>
          <a:bodyPr/>
          <a:lstStyle/>
          <a:p>
            <a:pPr algn="ctr">
              <a:spcBef>
                <a:spcPct val="20000"/>
              </a:spcBef>
              <a:defRPr/>
            </a:pPr>
            <a:r>
              <a:rPr lang="en-US" sz="1400" b="1" dirty="0">
                <a:latin typeface="Arial" panose="020B0604020202020204" pitchFamily="34" charset="0"/>
                <a:cs typeface="Arial" panose="020B0604020202020204" pitchFamily="34" charset="0"/>
              </a:rPr>
              <a:t>Other air devices.</a:t>
            </a:r>
          </a:p>
        </p:txBody>
      </p:sp>
      <p:sp>
        <p:nvSpPr>
          <p:cNvPr id="42" name="Right Arrow 41"/>
          <p:cNvSpPr/>
          <p:nvPr/>
        </p:nvSpPr>
        <p:spPr>
          <a:xfrm rot="5400000">
            <a:off x="5932016" y="5311260"/>
            <a:ext cx="440608" cy="14386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Right Arrow 42"/>
          <p:cNvSpPr/>
          <p:nvPr/>
        </p:nvSpPr>
        <p:spPr>
          <a:xfrm rot="7232254">
            <a:off x="5603747" y="5351106"/>
            <a:ext cx="440608" cy="14386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Right Arrow 43"/>
          <p:cNvSpPr/>
          <p:nvPr/>
        </p:nvSpPr>
        <p:spPr>
          <a:xfrm rot="3646170">
            <a:off x="6243628" y="5351619"/>
            <a:ext cx="440608" cy="14386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 name="Right Arrow 45"/>
          <p:cNvSpPr/>
          <p:nvPr/>
        </p:nvSpPr>
        <p:spPr>
          <a:xfrm rot="5400000">
            <a:off x="9158795" y="4413034"/>
            <a:ext cx="440608" cy="14386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7" name="Rectangle 6"/>
          <p:cNvSpPr>
            <a:spLocks noChangeArrowheads="1"/>
          </p:cNvSpPr>
          <p:nvPr/>
        </p:nvSpPr>
        <p:spPr bwMode="auto">
          <a:xfrm>
            <a:off x="5307261" y="5777739"/>
            <a:ext cx="1961761" cy="529018"/>
          </a:xfrm>
          <a:prstGeom prst="rect">
            <a:avLst/>
          </a:prstGeom>
          <a:noFill/>
          <a:ln w="12700">
            <a:noFill/>
            <a:miter lim="800000"/>
            <a:headEnd/>
            <a:tailEnd/>
          </a:ln>
          <a:effectLst/>
        </p:spPr>
        <p:txBody>
          <a:bodyPr/>
          <a:lstStyle/>
          <a:p>
            <a:pPr algn="ctr">
              <a:spcBef>
                <a:spcPct val="20000"/>
              </a:spcBef>
              <a:defRPr/>
            </a:pPr>
            <a:r>
              <a:rPr lang="en-US" sz="1400" b="1" dirty="0">
                <a:latin typeface="Arial" panose="020B0604020202020204" pitchFamily="34" charset="0"/>
                <a:cs typeface="Arial" panose="020B0604020202020204" pitchFamily="34" charset="0"/>
              </a:rPr>
              <a:t>60 Hz Electrical devices.</a:t>
            </a:r>
          </a:p>
        </p:txBody>
      </p:sp>
      <p:sp>
        <p:nvSpPr>
          <p:cNvPr id="48" name="Rectangle 6"/>
          <p:cNvSpPr>
            <a:spLocks noChangeArrowheads="1"/>
          </p:cNvSpPr>
          <p:nvPr/>
        </p:nvSpPr>
        <p:spPr bwMode="auto">
          <a:xfrm>
            <a:off x="6953679" y="2382158"/>
            <a:ext cx="2075862" cy="625792"/>
          </a:xfrm>
          <a:prstGeom prst="rect">
            <a:avLst/>
          </a:prstGeom>
          <a:noFill/>
          <a:ln w="12700">
            <a:noFill/>
            <a:miter lim="800000"/>
            <a:headEnd/>
            <a:tailEnd/>
          </a:ln>
          <a:effectLst/>
        </p:spPr>
        <p:txBody>
          <a:bodyPr/>
          <a:lstStyle/>
          <a:p>
            <a:pPr algn="ctr">
              <a:spcBef>
                <a:spcPct val="20000"/>
              </a:spcBef>
              <a:defRPr/>
            </a:pPr>
            <a:r>
              <a:rPr lang="en-US" sz="1400" b="1" dirty="0" smtClean="0">
                <a:latin typeface="Arial" panose="020B0604020202020204" pitchFamily="34" charset="0"/>
                <a:cs typeface="Arial" panose="020B0604020202020204" pitchFamily="34" charset="0"/>
              </a:rPr>
              <a:t>Compressor</a:t>
            </a:r>
            <a:endParaRPr lang="en-US" sz="1400" b="1"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rotWithShape="1">
          <a:blip r:embed="rId8" cstate="print">
            <a:extLst>
              <a:ext uri="{28A0092B-C50C-407E-A947-70E740481C1C}">
                <a14:useLocalDpi xmlns:a14="http://schemas.microsoft.com/office/drawing/2010/main" val="0"/>
              </a:ext>
            </a:extLst>
          </a:blip>
          <a:srcRect t="16841" b="19163"/>
          <a:stretch/>
        </p:blipFill>
        <p:spPr bwMode="auto">
          <a:xfrm rot="16200000">
            <a:off x="2016832" y="1353512"/>
            <a:ext cx="1488931" cy="1694110"/>
          </a:xfrm>
          <a:prstGeom prst="rect">
            <a:avLst/>
          </a:prstGeom>
          <a:ln>
            <a:noFill/>
          </a:ln>
          <a:extLst>
            <a:ext uri="{53640926-AAD7-44D8-BBD7-CCE9431645EC}">
              <a14:shadowObscured xmlns:a14="http://schemas.microsoft.com/office/drawing/2010/main"/>
            </a:ext>
          </a:extLst>
        </p:spPr>
      </p:pic>
      <p:sp>
        <p:nvSpPr>
          <p:cNvPr id="41" name="Rectangle 6"/>
          <p:cNvSpPr>
            <a:spLocks noChangeArrowheads="1"/>
          </p:cNvSpPr>
          <p:nvPr/>
        </p:nvSpPr>
        <p:spPr bwMode="auto">
          <a:xfrm>
            <a:off x="5025204" y="1573731"/>
            <a:ext cx="1885670" cy="302679"/>
          </a:xfrm>
          <a:prstGeom prst="rect">
            <a:avLst/>
          </a:prstGeom>
          <a:noFill/>
          <a:ln w="12700">
            <a:noFill/>
            <a:miter lim="800000"/>
            <a:headEnd/>
            <a:tailEnd/>
          </a:ln>
          <a:effectLst/>
        </p:spPr>
        <p:txBody>
          <a:bodyPr/>
          <a:lstStyle/>
          <a:p>
            <a:pPr algn="ctr">
              <a:spcBef>
                <a:spcPct val="20000"/>
              </a:spcBef>
              <a:defRPr/>
            </a:pPr>
            <a:r>
              <a:rPr lang="en-US" sz="1200" b="1" dirty="0">
                <a:solidFill>
                  <a:srgbClr val="FF0000"/>
                </a:solidFill>
                <a:latin typeface="Arial" panose="020B0604020202020204" pitchFamily="34" charset="0"/>
                <a:cs typeface="Arial" panose="020B0604020202020204" pitchFamily="34" charset="0"/>
              </a:rPr>
              <a:t>Graphene</a:t>
            </a:r>
          </a:p>
          <a:p>
            <a:pPr algn="ctr">
              <a:spcBef>
                <a:spcPct val="20000"/>
              </a:spcBef>
              <a:defRPr/>
            </a:pPr>
            <a:r>
              <a:rPr lang="en-US" sz="1200" b="1" dirty="0">
                <a:solidFill>
                  <a:srgbClr val="FF0000"/>
                </a:solidFill>
                <a:latin typeface="Arial" panose="020B0604020202020204" pitchFamily="34" charset="0"/>
                <a:cs typeface="Arial" panose="020B0604020202020204" pitchFamily="34" charset="0"/>
              </a:rPr>
              <a:t>Super-capacitor </a:t>
            </a:r>
          </a:p>
        </p:txBody>
      </p:sp>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7883" y="1965190"/>
            <a:ext cx="1974125" cy="1384355"/>
          </a:xfrm>
          <a:prstGeom prst="rect">
            <a:avLst/>
          </a:prstGeom>
        </p:spPr>
      </p:pic>
      <p:sp>
        <p:nvSpPr>
          <p:cNvPr id="34" name="Rectangle 6"/>
          <p:cNvSpPr>
            <a:spLocks noChangeArrowheads="1"/>
          </p:cNvSpPr>
          <p:nvPr/>
        </p:nvSpPr>
        <p:spPr bwMode="auto">
          <a:xfrm>
            <a:off x="7196027" y="5109010"/>
            <a:ext cx="4293608" cy="941899"/>
          </a:xfrm>
          <a:prstGeom prst="rect">
            <a:avLst/>
          </a:prstGeom>
          <a:noFill/>
          <a:ln w="12700">
            <a:noFill/>
            <a:miter lim="800000"/>
            <a:headEnd/>
            <a:tailEnd/>
          </a:ln>
          <a:effectLst/>
        </p:spPr>
        <p:txBody>
          <a:bodyPr/>
          <a:lstStyle/>
          <a:p>
            <a:pPr algn="just">
              <a:spcBef>
                <a:spcPct val="20000"/>
              </a:spcBef>
              <a:defRPr/>
            </a:pPr>
            <a:r>
              <a:rPr lang="en-US" sz="1400" b="1" dirty="0" smtClean="0">
                <a:latin typeface="Arial" panose="020B0604020202020204" pitchFamily="34" charset="0"/>
                <a:cs typeface="Arial" panose="020B0604020202020204" pitchFamily="34" charset="0"/>
              </a:rPr>
              <a:t>The thesis will involve coordinating the charging of the compressor and running of the air turbine to deliver power through the microgrid. (All the components are already in place)</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45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t>
            </a:r>
            <a:r>
              <a:rPr lang="en-US" baseline="-25000" dirty="0"/>
              <a:t>2</a:t>
            </a:r>
            <a:r>
              <a:rPr lang="en-US" dirty="0"/>
              <a:t> </a:t>
            </a:r>
            <a:r>
              <a:rPr lang="en-US" dirty="0" smtClean="0"/>
              <a:t>Gas Turbine Operation</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280" t="20880" r="33620" b="1840"/>
          <a:stretch/>
        </p:blipFill>
        <p:spPr>
          <a:xfrm>
            <a:off x="2042682" y="1047177"/>
            <a:ext cx="2099948" cy="2759931"/>
          </a:xfrm>
          <a:prstGeom prst="rect">
            <a:avLst/>
          </a:prstGeom>
        </p:spPr>
      </p:pic>
      <p:sp>
        <p:nvSpPr>
          <p:cNvPr id="7" name="TextBox 6"/>
          <p:cNvSpPr txBox="1"/>
          <p:nvPr/>
        </p:nvSpPr>
        <p:spPr>
          <a:xfrm>
            <a:off x="2332671" y="3945609"/>
            <a:ext cx="1141318" cy="461665"/>
          </a:xfrm>
          <a:prstGeom prst="rect">
            <a:avLst/>
          </a:prstGeom>
          <a:noFill/>
        </p:spPr>
        <p:txBody>
          <a:bodyPr wrap="square" rtlCol="0">
            <a:spAutoFit/>
          </a:bodyPr>
          <a:lstStyle/>
          <a:p>
            <a:pPr algn="ctr"/>
            <a:r>
              <a:rPr lang="en-US" sz="1200" b="1" dirty="0" smtClean="0"/>
              <a:t>30 kW Generator</a:t>
            </a:r>
            <a:endParaRPr lang="en-US" sz="1200" b="1"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480" t="12480" r="8839" b="39360"/>
          <a:stretch/>
        </p:blipFill>
        <p:spPr>
          <a:xfrm>
            <a:off x="6469618" y="1275744"/>
            <a:ext cx="4248740" cy="1791136"/>
          </a:xfrm>
          <a:prstGeom prst="rect">
            <a:avLst/>
          </a:prstGeom>
        </p:spPr>
      </p:pic>
      <p:sp>
        <p:nvSpPr>
          <p:cNvPr id="9" name="TextBox 8"/>
          <p:cNvSpPr txBox="1"/>
          <p:nvPr/>
        </p:nvSpPr>
        <p:spPr>
          <a:xfrm>
            <a:off x="7151602" y="3271044"/>
            <a:ext cx="3773490" cy="461665"/>
          </a:xfrm>
          <a:prstGeom prst="rect">
            <a:avLst/>
          </a:prstGeom>
          <a:noFill/>
        </p:spPr>
        <p:txBody>
          <a:bodyPr wrap="square" rtlCol="0">
            <a:spAutoFit/>
          </a:bodyPr>
          <a:lstStyle/>
          <a:p>
            <a:pPr algn="ctr"/>
            <a:r>
              <a:rPr lang="en-US" sz="1200" b="1" dirty="0" smtClean="0"/>
              <a:t>Small Thrust Applications: Modify a small remote control Gas Turbine Engine to run on</a:t>
            </a:r>
            <a:endParaRPr lang="en-US" sz="1200" b="1" dirty="0"/>
          </a:p>
        </p:txBody>
      </p:sp>
      <p:sp>
        <p:nvSpPr>
          <p:cNvPr id="10" name="TextBox 9"/>
          <p:cNvSpPr txBox="1"/>
          <p:nvPr/>
        </p:nvSpPr>
        <p:spPr>
          <a:xfrm>
            <a:off x="981388" y="4294301"/>
            <a:ext cx="9593846" cy="2062103"/>
          </a:xfrm>
          <a:prstGeom prst="rect">
            <a:avLst/>
          </a:prstGeom>
          <a:noFill/>
        </p:spPr>
        <p:txBody>
          <a:bodyPr wrap="square" rtlCol="0">
            <a:spAutoFit/>
          </a:bodyPr>
          <a:lstStyle/>
          <a:p>
            <a:pPr algn="just"/>
            <a:r>
              <a:rPr lang="en-US" sz="1600" b="1" dirty="0" smtClean="0"/>
              <a:t>Thesis topic: A large gas turbine has been modified to run on hydrogen from propane. A switching system to easily change from hydrogen to propane needs to included into the system. With the experience gained from changing the large generator to run on hydrogen (already done) a small thrust producing gas turbine is to be modified to run on hydrogen. Simulations of this have been done to see where high temperatures are and the burner tubes need to be changed to remove these.</a:t>
            </a:r>
          </a:p>
          <a:p>
            <a:pPr algn="just"/>
            <a:endParaRPr lang="en-US" sz="1600" b="1" dirty="0"/>
          </a:p>
          <a:p>
            <a:r>
              <a:rPr lang="en-US" sz="1600" b="1" dirty="0" smtClean="0"/>
              <a:t>Video</a:t>
            </a:r>
            <a:r>
              <a:rPr lang="en-US" sz="1600" b="1" dirty="0"/>
              <a:t>. https://nps01-my.sharepoint.com/:v:/g/personal/csclay_nps_edu/EWdJJP5vwddDhVuDcnI29K4BZZY-PRNVE033djj_zrBJQQ?e=YkSdY3</a:t>
            </a:r>
          </a:p>
        </p:txBody>
      </p:sp>
    </p:spTree>
    <p:extLst>
      <p:ext uri="{BB962C8B-B14F-4D97-AF65-F5344CB8AC3E}">
        <p14:creationId xmlns:p14="http://schemas.microsoft.com/office/powerpoint/2010/main" val="249398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err="1">
                <a:solidFill>
                  <a:srgbClr val="00B050"/>
                </a:solidFill>
              </a:rPr>
              <a:t>UNCLASSIFED</a:t>
            </a:r>
            <a:endParaRPr lang="en-US" dirty="0">
              <a:solidFill>
                <a:srgbClr val="00B050"/>
              </a:solidFill>
            </a:endParaRPr>
          </a:p>
        </p:txBody>
      </p:sp>
      <p:sp>
        <p:nvSpPr>
          <p:cNvPr id="5" name="Slide Number Placeholder 4"/>
          <p:cNvSpPr>
            <a:spLocks noGrp="1"/>
          </p:cNvSpPr>
          <p:nvPr>
            <p:ph type="sldNum" sz="quarter" idx="12"/>
          </p:nvPr>
        </p:nvSpPr>
        <p:spPr/>
        <p:txBody>
          <a:bodyPr/>
          <a:lstStyle/>
          <a:p>
            <a:pPr>
              <a:defRPr/>
            </a:pPr>
            <a:fld id="{61533CF6-C69A-4170-8BDF-E994C3D2AAB5}" type="slidenum">
              <a:rPr lang="en-US" smtClean="0"/>
              <a:pPr>
                <a:defRPr/>
              </a:pPr>
              <a:t>14</a:t>
            </a:fld>
            <a:endParaRPr lang="en-US"/>
          </a:p>
        </p:txBody>
      </p:sp>
      <p:sp>
        <p:nvSpPr>
          <p:cNvPr id="7" name="Rectangle 3"/>
          <p:cNvSpPr txBox="1">
            <a:spLocks noChangeArrowheads="1"/>
          </p:cNvSpPr>
          <p:nvPr/>
        </p:nvSpPr>
        <p:spPr bwMode="auto">
          <a:xfrm>
            <a:off x="162232" y="1072519"/>
            <a:ext cx="4915840" cy="172802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marL="228600" indent="-228600" fontAlgn="base">
              <a:spcBef>
                <a:spcPct val="20000"/>
              </a:spcBef>
              <a:spcAft>
                <a:spcPct val="0"/>
              </a:spcAft>
              <a:defRPr/>
            </a:pPr>
            <a:r>
              <a:rPr lang="en-US" sz="1400" b="1" u="sng" kern="0" dirty="0">
                <a:latin typeface="Arial" panose="020B0604020202020204" pitchFamily="34" charset="0"/>
                <a:cs typeface="Arial" panose="020B0604020202020204" pitchFamily="34" charset="0"/>
              </a:rPr>
              <a:t>Problem Statement</a:t>
            </a:r>
            <a:r>
              <a:rPr lang="en-US" sz="1400" b="1" kern="0" dirty="0">
                <a:latin typeface="Arial" panose="020B0604020202020204" pitchFamily="34" charset="0"/>
                <a:cs typeface="Arial" panose="020B0604020202020204" pitchFamily="34" charset="0"/>
              </a:rPr>
              <a:t> </a:t>
            </a:r>
            <a:r>
              <a:rPr lang="en-US" sz="1400" i="1" kern="0" dirty="0">
                <a:solidFill>
                  <a:srgbClr val="FF0000"/>
                </a:solidFill>
                <a:latin typeface="Arial" panose="020B0604020202020204" pitchFamily="34" charset="0"/>
                <a:cs typeface="Arial" panose="020B0604020202020204" pitchFamily="34" charset="0"/>
              </a:rPr>
              <a:t> </a:t>
            </a:r>
          </a:p>
          <a:p>
            <a:pPr marL="171450" indent="-171450" algn="just">
              <a:spcBef>
                <a:spcPct val="20000"/>
              </a:spcBef>
              <a:buFont typeface="Arial" panose="020B0604020202020204" pitchFamily="34" charset="0"/>
              <a:buChar char="•"/>
              <a:defRPr/>
            </a:pPr>
            <a:r>
              <a:rPr lang="en-US" sz="1200" i="1" kern="0" dirty="0">
                <a:latin typeface="Arial" panose="020B0604020202020204" pitchFamily="34" charset="0"/>
                <a:cs typeface="Arial" panose="020B0604020202020204" pitchFamily="34" charset="0"/>
              </a:rPr>
              <a:t>Naval facilities require technologies to mitigate intermittency in distributed (renewable) energy systems to enable operational resilience.</a:t>
            </a:r>
            <a:r>
              <a:rPr lang="en-US" sz="1200" kern="0" dirty="0">
                <a:latin typeface="Arial" panose="020B0604020202020204" pitchFamily="34" charset="0"/>
                <a:cs typeface="Arial" panose="020B0604020202020204" pitchFamily="34" charset="0"/>
              </a:rPr>
              <a:t>  Building-scale liquid air energy storage (</a:t>
            </a:r>
            <a:r>
              <a:rPr lang="en-US" sz="1200" kern="0" dirty="0" err="1">
                <a:latin typeface="Arial" panose="020B0604020202020204" pitchFamily="34" charset="0"/>
                <a:cs typeface="Arial" panose="020B0604020202020204" pitchFamily="34" charset="0"/>
              </a:rPr>
              <a:t>LAES</a:t>
            </a:r>
            <a:r>
              <a:rPr lang="en-US" sz="1200" kern="0" dirty="0">
                <a:latin typeface="Arial" panose="020B0604020202020204" pitchFamily="34" charset="0"/>
                <a:cs typeface="Arial" panose="020B0604020202020204" pitchFamily="34" charset="0"/>
              </a:rPr>
              <a:t>) can  potentially reduce intermittency, however, recent technology demonstrations have failed.  Greater understanding is needed to successfully construct, integrate &amp; test a Building-scale LAES demonstration to further assess potential for Naval applications</a:t>
            </a:r>
            <a:r>
              <a:rPr lang="en-US" sz="1400" kern="0" dirty="0">
                <a:latin typeface="Arial" panose="020B0604020202020204" pitchFamily="34" charset="0"/>
                <a:cs typeface="Arial" panose="020B0604020202020204" pitchFamily="34" charset="0"/>
              </a:rPr>
              <a:t>.</a:t>
            </a:r>
            <a:endParaRPr lang="en-US" sz="1400" i="1" kern="0" dirty="0">
              <a:latin typeface="Arial" panose="020B0604020202020204" pitchFamily="34" charset="0"/>
              <a:cs typeface="Arial" panose="020B0604020202020204" pitchFamily="34" charset="0"/>
            </a:endParaRPr>
          </a:p>
        </p:txBody>
      </p:sp>
      <p:sp>
        <p:nvSpPr>
          <p:cNvPr id="15" name="Rectangle 6"/>
          <p:cNvSpPr>
            <a:spLocks noChangeArrowheads="1"/>
          </p:cNvSpPr>
          <p:nvPr/>
        </p:nvSpPr>
        <p:spPr bwMode="auto">
          <a:xfrm>
            <a:off x="-740090" y="4970767"/>
            <a:ext cx="2841970" cy="1109832"/>
          </a:xfrm>
          <a:prstGeom prst="rect">
            <a:avLst/>
          </a:prstGeom>
          <a:noFill/>
          <a:ln w="12700">
            <a:noFill/>
            <a:miter lim="800000"/>
            <a:headEnd/>
            <a:tailEnd/>
          </a:ln>
          <a:effectLst/>
        </p:spPr>
        <p:txBody>
          <a:bodyPr/>
          <a:lstStyle/>
          <a:p>
            <a:pPr marL="228600" indent="-228600">
              <a:spcBef>
                <a:spcPct val="20000"/>
              </a:spcBef>
              <a:defRPr/>
            </a:pPr>
            <a:endParaRPr lang="en-US" sz="1000" b="1" u="sng" dirty="0">
              <a:latin typeface="Arial" panose="020B0604020202020204" pitchFamily="34" charset="0"/>
              <a:cs typeface="Arial" panose="020B0604020202020204" pitchFamily="34" charset="0"/>
            </a:endParaRPr>
          </a:p>
        </p:txBody>
      </p:sp>
      <p:sp>
        <p:nvSpPr>
          <p:cNvPr id="20" name="Rectangle 6"/>
          <p:cNvSpPr>
            <a:spLocks noChangeArrowheads="1"/>
          </p:cNvSpPr>
          <p:nvPr/>
        </p:nvSpPr>
        <p:spPr bwMode="auto">
          <a:xfrm>
            <a:off x="394847" y="3046361"/>
            <a:ext cx="4915840" cy="1924406"/>
          </a:xfrm>
          <a:prstGeom prst="rect">
            <a:avLst/>
          </a:prstGeom>
          <a:noFill/>
          <a:ln w="12700">
            <a:noFill/>
            <a:miter lim="800000"/>
            <a:headEnd/>
            <a:tailEnd/>
          </a:ln>
          <a:effectLst/>
        </p:spPr>
        <p:txBody>
          <a:bodyPr/>
          <a:lstStyle/>
          <a:p>
            <a:pPr marL="228600" indent="-228600">
              <a:spcBef>
                <a:spcPct val="20000"/>
              </a:spcBef>
              <a:defRPr/>
            </a:pPr>
            <a:r>
              <a:rPr lang="en-US" sz="1600" b="1" u="sng" dirty="0">
                <a:latin typeface="Arial" panose="020B0604020202020204" pitchFamily="34" charset="0"/>
                <a:cs typeface="Arial" panose="020B0604020202020204" pitchFamily="34" charset="0"/>
              </a:rPr>
              <a:t>Objectives</a:t>
            </a:r>
            <a:endParaRPr lang="en-US" sz="1600" b="1" dirty="0">
              <a:latin typeface="Arial" panose="020B0604020202020204" pitchFamily="34" charset="0"/>
              <a:cs typeface="Arial" panose="020B0604020202020204" pitchFamily="34" charset="0"/>
            </a:endParaRPr>
          </a:p>
          <a:p>
            <a:pPr marL="168275" indent="-168275" algn="just">
              <a:spcBef>
                <a:spcPct val="20000"/>
              </a:spcBef>
              <a:buFontTx/>
              <a:buChar char="•"/>
              <a:defRPr/>
            </a:pPr>
            <a:r>
              <a:rPr lang="en-US" sz="1400" dirty="0"/>
              <a:t>Use classic analysis to build LAES understanding and inform modeling &amp; simulation efforts.</a:t>
            </a:r>
          </a:p>
          <a:p>
            <a:pPr marL="168275" indent="-168275" algn="just">
              <a:spcBef>
                <a:spcPct val="20000"/>
              </a:spcBef>
              <a:buFontTx/>
              <a:buChar char="•"/>
              <a:defRPr/>
            </a:pPr>
            <a:r>
              <a:rPr lang="en-US" sz="1400" dirty="0"/>
              <a:t>Use validated model to simulate operations and inform design.</a:t>
            </a:r>
          </a:p>
          <a:p>
            <a:pPr marL="168275" indent="-168275" algn="just">
              <a:spcBef>
                <a:spcPct val="20000"/>
              </a:spcBef>
              <a:buFontTx/>
              <a:buChar char="•"/>
              <a:defRPr/>
            </a:pPr>
            <a:r>
              <a:rPr lang="en-US" sz="1400" dirty="0"/>
              <a:t>Successful construct and operate a building-scale LAES.</a:t>
            </a: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208" y="1056011"/>
            <a:ext cx="3888389" cy="3141090"/>
          </a:xfrm>
          <a:prstGeom prst="rect">
            <a:avLst/>
          </a:prstGeom>
          <a:noFill/>
          <a:ln w="2540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4"/>
          <a:stretch>
            <a:fillRect/>
          </a:stretch>
        </p:blipFill>
        <p:spPr>
          <a:xfrm>
            <a:off x="9216700" y="77770"/>
            <a:ext cx="1170533" cy="841321"/>
          </a:xfrm>
          <a:prstGeom prst="rect">
            <a:avLst/>
          </a:prstGeom>
        </p:spPr>
      </p:pic>
      <p:sp>
        <p:nvSpPr>
          <p:cNvPr id="18" name="Title 5"/>
          <p:cNvSpPr>
            <a:spLocks noGrp="1"/>
          </p:cNvSpPr>
          <p:nvPr>
            <p:ph type="title"/>
          </p:nvPr>
        </p:nvSpPr>
        <p:spPr>
          <a:xfrm>
            <a:off x="3407650" y="60965"/>
            <a:ext cx="5873202" cy="871710"/>
          </a:xfrm>
        </p:spPr>
        <p:txBody>
          <a:bodyPr/>
          <a:lstStyle/>
          <a:p>
            <a:r>
              <a:rPr lang="en-US" sz="1800" dirty="0">
                <a:latin typeface="Arial" panose="020B0604020202020204" pitchFamily="34" charset="0"/>
              </a:rPr>
              <a:t>Reengineering &amp; Integrating a Building-Scale Liquid Air Energy Storage (</a:t>
            </a:r>
            <a:r>
              <a:rPr lang="en-US" sz="1800" dirty="0" err="1">
                <a:latin typeface="Arial" panose="020B0604020202020204" pitchFamily="34" charset="0"/>
              </a:rPr>
              <a:t>LAES</a:t>
            </a:r>
            <a:r>
              <a:rPr lang="en-US" sz="1800" dirty="0">
                <a:latin typeface="Arial" panose="020B0604020202020204" pitchFamily="34" charset="0"/>
              </a:rPr>
              <a:t>) System</a:t>
            </a:r>
            <a:br>
              <a:rPr lang="en-US" sz="1800" dirty="0">
                <a:latin typeface="Arial" panose="020B0604020202020204" pitchFamily="34" charset="0"/>
              </a:rPr>
            </a:br>
            <a:r>
              <a:rPr lang="en-US" sz="1200" dirty="0">
                <a:latin typeface="Arial" panose="020B0604020202020204" pitchFamily="34" charset="0"/>
              </a:rPr>
              <a:t>Dr. Anthony </a:t>
            </a:r>
            <a:r>
              <a:rPr lang="en-US" sz="1200" dirty="0" err="1" smtClean="0">
                <a:latin typeface="Arial" panose="020B0604020202020204" pitchFamily="34" charset="0"/>
              </a:rPr>
              <a:t>Pollman</a:t>
            </a:r>
            <a:r>
              <a:rPr lang="en-US" sz="1200" dirty="0" smtClean="0">
                <a:latin typeface="Arial" panose="020B0604020202020204" pitchFamily="34" charset="0"/>
              </a:rPr>
              <a:t> and Dr. Anthony Gannon</a:t>
            </a:r>
            <a:endParaRPr lang="en-US" sz="1200" dirty="0">
              <a:latin typeface="Arial" panose="020B0604020202020204" pitchFamily="34" charset="0"/>
            </a:endParaRPr>
          </a:p>
        </p:txBody>
      </p:sp>
      <p:sp>
        <p:nvSpPr>
          <p:cNvPr id="23" name="Rectangle 22">
            <a:extLst>
              <a:ext uri="{FF2B5EF4-FFF2-40B4-BE49-F238E27FC236}">
                <a16:creationId xmlns:a16="http://schemas.microsoft.com/office/drawing/2014/main" id="{D97EFCAB-1EE1-4E4D-B7D4-DA65358F2985}"/>
              </a:ext>
            </a:extLst>
          </p:cNvPr>
          <p:cNvSpPr/>
          <p:nvPr/>
        </p:nvSpPr>
        <p:spPr>
          <a:xfrm>
            <a:off x="162232" y="4420141"/>
            <a:ext cx="6297067" cy="2486835"/>
          </a:xfrm>
          <a:prstGeom prst="rect">
            <a:avLst/>
          </a:prstGeom>
        </p:spPr>
        <p:txBody>
          <a:bodyPr wrap="square">
            <a:spAutoFit/>
          </a:bodyPr>
          <a:lstStyle/>
          <a:p>
            <a:pPr marL="228600" indent="-228600">
              <a:spcBef>
                <a:spcPct val="20000"/>
              </a:spcBef>
              <a:defRPr/>
            </a:pPr>
            <a:r>
              <a:rPr lang="en-US" sz="1600" b="1" u="sng" dirty="0" smtClean="0">
                <a:latin typeface="Arial" panose="020B0604020202020204" pitchFamily="34" charset="0"/>
                <a:cs typeface="Arial" panose="020B0604020202020204" pitchFamily="34" charset="0"/>
              </a:rPr>
              <a:t>Thesis topics</a:t>
            </a:r>
            <a:endParaRPr lang="en-US" sz="1600" b="1" dirty="0">
              <a:latin typeface="Arial" panose="020B0604020202020204" pitchFamily="34" charset="0"/>
              <a:cs typeface="Arial" panose="020B0604020202020204" pitchFamily="34" charset="0"/>
            </a:endParaRPr>
          </a:p>
          <a:p>
            <a:pPr marL="228600" indent="-228600">
              <a:spcBef>
                <a:spcPct val="20000"/>
              </a:spcBef>
              <a:buFont typeface="+mj-lt"/>
              <a:buAutoNum type="arabicPeriod"/>
              <a:defRPr/>
            </a:pPr>
            <a:r>
              <a:rPr lang="en-US" sz="1400" dirty="0" smtClean="0"/>
              <a:t>Integrate a new compact heat exchanger into a cryogenic cooling loop to produce liquid nitrogen. Most of the components have been purchased and are at the school.</a:t>
            </a:r>
          </a:p>
          <a:p>
            <a:pPr marL="228600" indent="-228600">
              <a:spcBef>
                <a:spcPct val="20000"/>
              </a:spcBef>
              <a:buFont typeface="+mj-lt"/>
              <a:buAutoNum type="arabicPeriod"/>
              <a:defRPr/>
            </a:pPr>
            <a:r>
              <a:rPr lang="en-US" sz="1400" dirty="0" smtClean="0"/>
              <a:t>Develop a small generator based on Thermoelectric Generators (TEG’s) which are chips that deliver power if cooled on one side and heated on the other. Initially commercially produced liquid nitrogen or dry ice will be used to run the generator.</a:t>
            </a:r>
          </a:p>
          <a:p>
            <a:pPr>
              <a:spcBef>
                <a:spcPct val="20000"/>
              </a:spcBef>
              <a:defRPr/>
            </a:pPr>
            <a:endParaRPr lang="en-US" sz="1400" dirty="0"/>
          </a:p>
          <a:p>
            <a:pPr marL="168275" indent="-168275">
              <a:spcBef>
                <a:spcPct val="20000"/>
              </a:spcBef>
              <a:buFontTx/>
              <a:buChar char="•"/>
              <a:defRPr/>
            </a:pPr>
            <a:endParaRPr lang="en-US" sz="1600" i="1" dirty="0">
              <a:solidFill>
                <a:srgbClr val="FF0000"/>
              </a:solidFill>
            </a:endParaRPr>
          </a:p>
        </p:txBody>
      </p:sp>
    </p:spTree>
    <p:extLst>
      <p:ext uri="{BB962C8B-B14F-4D97-AF65-F5344CB8AC3E}">
        <p14:creationId xmlns:p14="http://schemas.microsoft.com/office/powerpoint/2010/main" val="590515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Misc. </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11842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Supersonic wind tunnel upgrade – Mach 4+</a:t>
            </a:r>
            <a:endParaRPr lang="en-US" dirty="0"/>
          </a:p>
        </p:txBody>
      </p:sp>
      <p:sp>
        <p:nvSpPr>
          <p:cNvPr id="3" name="Content Placeholder 2"/>
          <p:cNvSpPr>
            <a:spLocks noGrp="1"/>
          </p:cNvSpPr>
          <p:nvPr>
            <p:ph sz="half" idx="1"/>
          </p:nvPr>
        </p:nvSpPr>
        <p:spPr/>
        <p:txBody>
          <a:bodyPr/>
          <a:lstStyle/>
          <a:p>
            <a:r>
              <a:rPr lang="en-US" dirty="0" smtClean="0"/>
              <a:t>Calculate new throat shape</a:t>
            </a:r>
          </a:p>
          <a:p>
            <a:r>
              <a:rPr lang="en-US" dirty="0" smtClean="0"/>
              <a:t>Computational Fluid Dynamics Analysis</a:t>
            </a:r>
          </a:p>
          <a:p>
            <a:r>
              <a:rPr lang="en-US" dirty="0" smtClean="0"/>
              <a:t>Design hardware</a:t>
            </a:r>
          </a:p>
          <a:p>
            <a:r>
              <a:rPr lang="en-US" dirty="0" smtClean="0"/>
              <a:t>Have hardware built</a:t>
            </a:r>
          </a:p>
          <a:p>
            <a:r>
              <a:rPr lang="en-US" dirty="0" smtClean="0"/>
              <a:t>Test in wind tunnel</a:t>
            </a:r>
            <a:endParaRPr lang="en-US" dirty="0"/>
          </a:p>
        </p:txBody>
      </p:sp>
      <p:pic>
        <p:nvPicPr>
          <p:cNvPr id="5" name="MachFourSlowMotionTrimmed">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72200" y="2544763"/>
            <a:ext cx="5181600" cy="2913062"/>
          </a:xfrm>
        </p:spPr>
      </p:pic>
      <p:sp>
        <p:nvSpPr>
          <p:cNvPr id="6" name="TextBox 5"/>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spTree>
    <p:extLst>
      <p:ext uri="{BB962C8B-B14F-4D97-AF65-F5344CB8AC3E}">
        <p14:creationId xmlns:p14="http://schemas.microsoft.com/office/powerpoint/2010/main" val="3253858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CFD Validation Experiment for Novel Auxiliary Propulsion </a:t>
            </a:r>
            <a:r>
              <a:rPr lang="en-US" dirty="0"/>
              <a:t>S</a:t>
            </a:r>
            <a:r>
              <a:rPr lang="en-US" dirty="0" smtClean="0"/>
              <a:t>ystem</a:t>
            </a:r>
            <a:endParaRPr lang="en-US" dirty="0"/>
          </a:p>
        </p:txBody>
      </p:sp>
      <p:pic>
        <p:nvPicPr>
          <p:cNvPr id="5" name="Picture 4"/>
          <p:cNvPicPr/>
          <p:nvPr/>
        </p:nvPicPr>
        <p:blipFill>
          <a:blip r:embed="rId2"/>
          <a:stretch>
            <a:fillRect/>
          </a:stretch>
        </p:blipFill>
        <p:spPr>
          <a:xfrm>
            <a:off x="6743699" y="2266789"/>
            <a:ext cx="4762501" cy="2611667"/>
          </a:xfrm>
          <a:prstGeom prst="rect">
            <a:avLst/>
          </a:prstGeom>
        </p:spPr>
      </p:pic>
      <p:pic>
        <p:nvPicPr>
          <p:cNvPr id="6" name="Picture 5"/>
          <p:cNvPicPr/>
          <p:nvPr/>
        </p:nvPicPr>
        <p:blipFill>
          <a:blip r:embed="rId3"/>
          <a:stretch>
            <a:fillRect/>
          </a:stretch>
        </p:blipFill>
        <p:spPr>
          <a:xfrm>
            <a:off x="5853107" y="4878456"/>
            <a:ext cx="6147261" cy="1904945"/>
          </a:xfrm>
          <a:prstGeom prst="rect">
            <a:avLst/>
          </a:prstGeom>
        </p:spPr>
      </p:pic>
      <p:pic>
        <p:nvPicPr>
          <p:cNvPr id="7" name="Picture 6"/>
          <p:cNvPicPr/>
          <p:nvPr/>
        </p:nvPicPr>
        <p:blipFill>
          <a:blip r:embed="rId4"/>
          <a:stretch>
            <a:fillRect/>
          </a:stretch>
        </p:blipFill>
        <p:spPr>
          <a:xfrm>
            <a:off x="569331" y="2623373"/>
            <a:ext cx="5131376" cy="3352800"/>
          </a:xfrm>
          <a:prstGeom prst="rect">
            <a:avLst/>
          </a:prstGeom>
        </p:spPr>
      </p:pic>
      <p:sp>
        <p:nvSpPr>
          <p:cNvPr id="8" name="TextBox 7"/>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spTree>
    <p:extLst>
      <p:ext uri="{BB962C8B-B14F-4D97-AF65-F5344CB8AC3E}">
        <p14:creationId xmlns:p14="http://schemas.microsoft.com/office/powerpoint/2010/main" val="2439944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17195" cy="1325563"/>
          </a:xfrm>
        </p:spPr>
        <p:txBody>
          <a:bodyPr/>
          <a:lstStyle/>
          <a:p>
            <a:r>
              <a:rPr lang="en-US" dirty="0" smtClean="0"/>
              <a:t>Initial Steam Turbine Test Rig (Foundation)</a:t>
            </a:r>
            <a:endParaRPr lang="en-US" dirty="0"/>
          </a:p>
        </p:txBody>
      </p:sp>
      <p:sp>
        <p:nvSpPr>
          <p:cNvPr id="3" name="Content Placeholder 2"/>
          <p:cNvSpPr>
            <a:spLocks noGrp="1"/>
          </p:cNvSpPr>
          <p:nvPr>
            <p:ph idx="1"/>
          </p:nvPr>
        </p:nvSpPr>
        <p:spPr/>
        <p:txBody>
          <a:bodyPr/>
          <a:lstStyle/>
          <a:p>
            <a:r>
              <a:rPr lang="en-US" dirty="0" smtClean="0"/>
              <a:t>Design and specification of small scale </a:t>
            </a:r>
            <a:r>
              <a:rPr lang="en-US" dirty="0" smtClean="0"/>
              <a:t>turbine test rig</a:t>
            </a:r>
            <a:endParaRPr lang="en-US" dirty="0" smtClean="0"/>
          </a:p>
          <a:p>
            <a:r>
              <a:rPr lang="en-US" dirty="0" smtClean="0"/>
              <a:t>Air rather than steam will be used as the working fluid to test early stage concepts</a:t>
            </a:r>
          </a:p>
          <a:p>
            <a:r>
              <a:rPr lang="en-US" dirty="0" smtClean="0"/>
              <a:t>An existing electric drive motor is available which can be run in reverse as a generator to load the turbine</a:t>
            </a:r>
          </a:p>
          <a:p>
            <a:r>
              <a:rPr lang="en-US" dirty="0" smtClean="0"/>
              <a:t>Do basic scaling analysis and come up with equivalent </a:t>
            </a:r>
            <a:r>
              <a:rPr lang="en-US" smtClean="0"/>
              <a:t>size rig.</a:t>
            </a:r>
            <a:endParaRPr lang="en-US" dirty="0"/>
          </a:p>
        </p:txBody>
      </p:sp>
      <p:sp>
        <p:nvSpPr>
          <p:cNvPr id="5" name="TextBox 4"/>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spTree>
    <p:extLst>
      <p:ext uri="{BB962C8B-B14F-4D97-AF65-F5344CB8AC3E}">
        <p14:creationId xmlns:p14="http://schemas.microsoft.com/office/powerpoint/2010/main" val="4022850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Low Vibration, low unsteadiness Flow Restriction Geometries (Pseudo-Funded)</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Objectives:</a:t>
            </a:r>
          </a:p>
          <a:p>
            <a:pPr lvl="1"/>
            <a:r>
              <a:rPr lang="en-US" dirty="0" smtClean="0"/>
              <a:t>Characterize/Model flow “classical” flow restrictor geometries for hydraulic performance, turbulence, flow instability</a:t>
            </a:r>
          </a:p>
          <a:p>
            <a:pPr lvl="1"/>
            <a:r>
              <a:rPr lang="en-US" dirty="0" smtClean="0"/>
              <a:t>Model flow through AM enabled geometries to find performance (flow instability, turbulence, </a:t>
            </a:r>
            <a:r>
              <a:rPr lang="en-US" dirty="0" err="1" smtClean="0"/>
              <a:t>performace</a:t>
            </a:r>
            <a:r>
              <a:rPr lang="en-US" dirty="0" smtClean="0"/>
              <a:t>) benefits</a:t>
            </a:r>
          </a:p>
          <a:p>
            <a:pPr lvl="1"/>
            <a:r>
              <a:rPr lang="en-US" dirty="0" smtClean="0"/>
              <a:t>Re-purpose previously developed optimization scheme for use in automated design and analysis of candidate geometries.</a:t>
            </a:r>
          </a:p>
          <a:p>
            <a:pPr lvl="1"/>
            <a:r>
              <a:rPr lang="en-US" dirty="0" smtClean="0"/>
              <a:t>Develop test platform, AM build reference and candidate geometries, test.</a:t>
            </a:r>
          </a:p>
          <a:p>
            <a:pPr lvl="1"/>
            <a:endParaRPr lang="en-US" dirty="0"/>
          </a:p>
        </p:txBody>
      </p:sp>
      <p:pic>
        <p:nvPicPr>
          <p:cNvPr id="5" name="Content Placeholder 4"/>
          <p:cNvPicPr>
            <a:picLocks noGrp="1"/>
          </p:cNvPicPr>
          <p:nvPr>
            <p:ph sz="half" idx="2"/>
          </p:nvPr>
        </p:nvPicPr>
        <p:blipFill rotWithShape="1">
          <a:blip r:embed="rId2"/>
          <a:srcRect l="41987" t="20414" r="18269" b="7693"/>
          <a:stretch/>
        </p:blipFill>
        <p:spPr bwMode="auto">
          <a:xfrm>
            <a:off x="6542526" y="1825625"/>
            <a:ext cx="2933983" cy="2871066"/>
          </a:xfrm>
          <a:prstGeom prst="rect">
            <a:avLst/>
          </a:prstGeom>
          <a:ln>
            <a:noFill/>
          </a:ln>
          <a:extLst>
            <a:ext uri="{53640926-AAD7-44d8-BBD7-CCE9431645EC}">
              <a14:shadowObscured xmlns:wpc="http://schemas.microsoft.com/office/word/2010/wordprocessingCanvas" xmlns:cx="http://schemas.microsoft.com/office/drawing/2014/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6" name="TextBox 5"/>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sp>
        <p:nvSpPr>
          <p:cNvPr id="7" name="Content Placeholder 2"/>
          <p:cNvSpPr txBox="1">
            <a:spLocks/>
          </p:cNvSpPr>
          <p:nvPr/>
        </p:nvSpPr>
        <p:spPr>
          <a:xfrm>
            <a:off x="6172200" y="4831628"/>
            <a:ext cx="5181600" cy="1708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lumMod val="65000"/>
                  </a:schemeClr>
                </a:solidFill>
              </a:rPr>
              <a:t>Potential Collaborators:</a:t>
            </a:r>
          </a:p>
          <a:p>
            <a:pPr lvl="1"/>
            <a:r>
              <a:rPr lang="en-US" dirty="0" smtClean="0">
                <a:solidFill>
                  <a:schemeClr val="bg1">
                    <a:lumMod val="65000"/>
                  </a:schemeClr>
                </a:solidFill>
              </a:rPr>
              <a:t>Naval Surface Warfare Center – Philadelphia Division (NSWCPD)</a:t>
            </a:r>
          </a:p>
          <a:p>
            <a:pPr lvl="1"/>
            <a:r>
              <a:rPr lang="en-US" dirty="0" smtClean="0">
                <a:solidFill>
                  <a:schemeClr val="bg1">
                    <a:lumMod val="65000"/>
                  </a:schemeClr>
                </a:solidFill>
              </a:rPr>
              <a:t>Naval Reactors (NAVSEA 08E)</a:t>
            </a:r>
          </a:p>
          <a:p>
            <a:pPr lvl="1"/>
            <a:endParaRPr lang="en-US" dirty="0"/>
          </a:p>
        </p:txBody>
      </p:sp>
    </p:spTree>
    <p:extLst>
      <p:ext uri="{BB962C8B-B14F-4D97-AF65-F5344CB8AC3E}">
        <p14:creationId xmlns:p14="http://schemas.microsoft.com/office/powerpoint/2010/main" val="176144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Computational Fluid Dynamics for Axial Compressor Stall Prediction (Funded)</a:t>
            </a:r>
            <a:endParaRPr lang="en-US" dirty="0"/>
          </a:p>
        </p:txBody>
      </p:sp>
      <p:sp>
        <p:nvSpPr>
          <p:cNvPr id="10" name="Content Placeholder 9"/>
          <p:cNvSpPr>
            <a:spLocks noGrp="1"/>
          </p:cNvSpPr>
          <p:nvPr>
            <p:ph sz="half" idx="1"/>
          </p:nvPr>
        </p:nvSpPr>
        <p:spPr/>
        <p:txBody>
          <a:bodyPr>
            <a:normAutofit fontScale="92500" lnSpcReduction="10000"/>
          </a:bodyPr>
          <a:lstStyle/>
          <a:p>
            <a:r>
              <a:rPr lang="en-US" dirty="0" smtClean="0"/>
              <a:t>Objectives:</a:t>
            </a:r>
          </a:p>
          <a:p>
            <a:pPr lvl="1"/>
            <a:r>
              <a:rPr lang="en-US" dirty="0" smtClean="0"/>
              <a:t>Validate performance/stall data for Transonic Compressor Rig (TCR)</a:t>
            </a:r>
          </a:p>
          <a:p>
            <a:pPr lvl="2"/>
            <a:r>
              <a:rPr lang="en-US" dirty="0" smtClean="0"/>
              <a:t>Tight Tip Gap</a:t>
            </a:r>
          </a:p>
          <a:p>
            <a:pPr lvl="2"/>
            <a:r>
              <a:rPr lang="en-US" dirty="0" smtClean="0"/>
              <a:t>Large Tip Gap</a:t>
            </a:r>
          </a:p>
          <a:p>
            <a:pPr lvl="2"/>
            <a:r>
              <a:rPr lang="en-US" dirty="0" smtClean="0"/>
              <a:t>1 Casing Treatment</a:t>
            </a:r>
          </a:p>
          <a:p>
            <a:pPr lvl="1"/>
            <a:r>
              <a:rPr lang="en-US" dirty="0" smtClean="0"/>
              <a:t>Determine effect on stall point prediction based on percent of full rotor modelled (single/multiple blade passages -&gt; Full Rotor)</a:t>
            </a:r>
          </a:p>
          <a:p>
            <a:pPr lvl="1"/>
            <a:r>
              <a:rPr lang="en-US" dirty="0" smtClean="0"/>
              <a:t>Perform LES/</a:t>
            </a:r>
            <a:r>
              <a:rPr lang="en-US" dirty="0" err="1" smtClean="0"/>
              <a:t>iDDES</a:t>
            </a:r>
            <a:r>
              <a:rPr lang="en-US" dirty="0" smtClean="0"/>
              <a:t> simulation for a single configuration </a:t>
            </a:r>
            <a:r>
              <a:rPr lang="en-US" dirty="0"/>
              <a:t>(single/multiple blade passages -&gt; Full </a:t>
            </a:r>
            <a:r>
              <a:rPr lang="en-US" dirty="0" smtClean="0"/>
              <a:t>rotor) to compare stall prediction.</a:t>
            </a:r>
            <a:endParaRPr lang="en-US" dirty="0"/>
          </a:p>
        </p:txBody>
      </p:sp>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96000" y="1629542"/>
            <a:ext cx="5181600" cy="2835875"/>
          </a:xfrm>
        </p:spPr>
      </p:pic>
      <p:pic>
        <p:nvPicPr>
          <p:cNvPr id="13" name="Picture 12"/>
          <p:cNvPicPr>
            <a:picLocks noChangeAspect="1"/>
          </p:cNvPicPr>
          <p:nvPr/>
        </p:nvPicPr>
        <p:blipFill>
          <a:blip r:embed="rId3"/>
          <a:stretch>
            <a:fillRect/>
          </a:stretch>
        </p:blipFill>
        <p:spPr>
          <a:xfrm>
            <a:off x="6096000" y="4083268"/>
            <a:ext cx="3847843" cy="256224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05" t="5407" r="6369" b="1805"/>
          <a:stretch/>
        </p:blipFill>
        <p:spPr>
          <a:xfrm>
            <a:off x="8580585" y="4001294"/>
            <a:ext cx="3109546" cy="2372104"/>
          </a:xfrm>
          <a:prstGeom prst="rect">
            <a:avLst/>
          </a:prstGeom>
        </p:spPr>
      </p:pic>
      <p:sp>
        <p:nvSpPr>
          <p:cNvPr id="2" name="TextBox 1"/>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PhD </a:t>
            </a:r>
            <a:r>
              <a:rPr lang="en-US" dirty="0"/>
              <a:t>/ walter.smith@nps.edu / </a:t>
            </a:r>
            <a:r>
              <a:rPr lang="en-US" dirty="0" smtClean="0"/>
              <a:t>831.656.2593</a:t>
            </a:r>
            <a:endParaRPr lang="en-US" dirty="0"/>
          </a:p>
        </p:txBody>
      </p:sp>
    </p:spTree>
    <p:extLst>
      <p:ext uri="{BB962C8B-B14F-4D97-AF65-F5344CB8AC3E}">
        <p14:creationId xmlns:p14="http://schemas.microsoft.com/office/powerpoint/2010/main" val="3597034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Novel Concepts for Additive Manufacturing (Un-Funded)</a:t>
            </a:r>
            <a:endParaRPr lang="en-US" dirty="0"/>
          </a:p>
        </p:txBody>
      </p:sp>
      <p:sp>
        <p:nvSpPr>
          <p:cNvPr id="3" name="Content Placeholder 2"/>
          <p:cNvSpPr>
            <a:spLocks noGrp="1"/>
          </p:cNvSpPr>
          <p:nvPr>
            <p:ph sz="half" idx="1"/>
          </p:nvPr>
        </p:nvSpPr>
        <p:spPr/>
        <p:txBody>
          <a:bodyPr>
            <a:normAutofit/>
          </a:bodyPr>
          <a:lstStyle/>
          <a:p>
            <a:r>
              <a:rPr lang="en-US" dirty="0" smtClean="0"/>
              <a:t>Topics</a:t>
            </a:r>
          </a:p>
          <a:p>
            <a:pPr lvl="1"/>
            <a:r>
              <a:rPr lang="en-US" dirty="0" smtClean="0"/>
              <a:t>Valves</a:t>
            </a:r>
          </a:p>
          <a:p>
            <a:pPr lvl="1"/>
            <a:r>
              <a:rPr lang="en-US" dirty="0" smtClean="0"/>
              <a:t>Floating devices</a:t>
            </a:r>
          </a:p>
          <a:p>
            <a:pPr lvl="1"/>
            <a:r>
              <a:rPr lang="en-US" dirty="0" smtClean="0"/>
              <a:t>Topology optimization</a:t>
            </a:r>
          </a:p>
          <a:p>
            <a:pPr lvl="1"/>
            <a:r>
              <a:rPr lang="en-US" dirty="0" smtClean="0"/>
              <a:t>Pressure boundaries</a:t>
            </a:r>
          </a:p>
          <a:p>
            <a:pPr lvl="1"/>
            <a:r>
              <a:rPr lang="en-US" dirty="0" smtClean="0"/>
              <a:t>Design parts</a:t>
            </a:r>
          </a:p>
          <a:p>
            <a:pPr lvl="1"/>
            <a:r>
              <a:rPr lang="en-US" dirty="0" smtClean="0"/>
              <a:t>Build parts</a:t>
            </a:r>
          </a:p>
          <a:p>
            <a:pPr lvl="1"/>
            <a:r>
              <a:rPr lang="en-US" dirty="0" smtClean="0"/>
              <a:t>Test parts</a:t>
            </a:r>
            <a:endParaRPr lang="en-US" dirty="0"/>
          </a:p>
        </p:txBody>
      </p:sp>
      <p:pic>
        <p:nvPicPr>
          <p:cNvPr id="1026" name="Picture 2" descr="https://i0.wp.com/metrology.news/wp-content/uploads/2016/11/frustrum_header.jpg?resize=800%2C445&amp;ssl=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560161"/>
            <a:ext cx="5181600" cy="2882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spTree>
    <p:extLst>
      <p:ext uri="{BB962C8B-B14F-4D97-AF65-F5344CB8AC3E}">
        <p14:creationId xmlns:p14="http://schemas.microsoft.com/office/powerpoint/2010/main" val="3325734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Supercritical Pressure Fluid Use for Power Generation (Pseudo-Funded)</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Objectives:</a:t>
            </a:r>
          </a:p>
          <a:p>
            <a:pPr lvl="1"/>
            <a:r>
              <a:rPr lang="en-US" dirty="0" smtClean="0"/>
              <a:t>Develop model of HX system for Waste Heat Recovery System</a:t>
            </a:r>
          </a:p>
          <a:p>
            <a:pPr lvl="1"/>
            <a:r>
              <a:rPr lang="en-US" dirty="0" smtClean="0"/>
              <a:t>Validate Numerical analysis for air as working fluid vs. measurement</a:t>
            </a:r>
          </a:p>
          <a:p>
            <a:pPr lvl="1"/>
            <a:r>
              <a:rPr lang="en-US" dirty="0" smtClean="0"/>
              <a:t>Implement appropriate SCO2 properties into Solver (CFX)</a:t>
            </a:r>
          </a:p>
          <a:p>
            <a:pPr lvl="1"/>
            <a:r>
              <a:rPr lang="en-US" dirty="0" smtClean="0"/>
              <a:t>Assess Heat transfer and system stability with SCO2 as working fluid</a:t>
            </a:r>
          </a:p>
          <a:p>
            <a:pPr lvl="1"/>
            <a:r>
              <a:rPr lang="en-US" dirty="0" smtClean="0"/>
              <a:t>Model buoyancy driven system to determine system stability boundary.</a:t>
            </a:r>
            <a:endParaRPr lang="en-US" dirty="0"/>
          </a:p>
        </p:txBody>
      </p:sp>
      <p:pic>
        <p:nvPicPr>
          <p:cNvPr id="2050" name="Picture 2" descr="Figure 2.5: Density of CO2 in the critical regio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901329" y="4355893"/>
            <a:ext cx="3645035" cy="23907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2.1: The phase diagram of C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379" y="1690688"/>
            <a:ext cx="3864985" cy="25350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spTree>
    <p:extLst>
      <p:ext uri="{BB962C8B-B14F-4D97-AF65-F5344CB8AC3E}">
        <p14:creationId xmlns:p14="http://schemas.microsoft.com/office/powerpoint/2010/main" val="1133942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Slide</a:t>
            </a:r>
            <a:endParaRPr lang="en-US" dirty="0"/>
          </a:p>
        </p:txBody>
      </p:sp>
      <p:sp>
        <p:nvSpPr>
          <p:cNvPr id="3" name="Content Placeholder 2"/>
          <p:cNvSpPr>
            <a:spLocks noGrp="1"/>
          </p:cNvSpPr>
          <p:nvPr>
            <p:ph sz="half" idx="1"/>
          </p:nvPr>
        </p:nvSpPr>
        <p:spPr/>
        <p:txBody>
          <a:bodyPr/>
          <a:lstStyle/>
          <a:p>
            <a:r>
              <a:rPr lang="en-US" dirty="0" smtClean="0"/>
              <a:t>Transonic compressor (rotating </a:t>
            </a:r>
            <a:r>
              <a:rPr lang="en-US" dirty="0" err="1" smtClean="0"/>
              <a:t>equp</a:t>
            </a:r>
            <a:r>
              <a:rPr lang="en-US" dirty="0" smtClean="0"/>
              <a:t>)</a:t>
            </a:r>
          </a:p>
          <a:p>
            <a:r>
              <a:rPr lang="en-US" dirty="0" smtClean="0"/>
              <a:t>McFarland works</a:t>
            </a:r>
          </a:p>
          <a:p>
            <a:r>
              <a:rPr lang="en-US" dirty="0" smtClean="0"/>
              <a:t>ESTEP (h2 and waste heat)</a:t>
            </a:r>
          </a:p>
          <a:p>
            <a:r>
              <a:rPr lang="en-US" dirty="0" smtClean="0"/>
              <a:t>AM</a:t>
            </a:r>
          </a:p>
          <a:p>
            <a:r>
              <a:rPr lang="en-US" dirty="0" smtClean="0"/>
              <a:t>SSWT</a:t>
            </a:r>
            <a:endParaRPr lang="en-US"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991923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225" y="365125"/>
            <a:ext cx="7671421" cy="624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96333" y="365125"/>
            <a:ext cx="3937000" cy="2308324"/>
          </a:xfrm>
          <a:prstGeom prst="rect">
            <a:avLst/>
          </a:prstGeom>
          <a:noFill/>
        </p:spPr>
        <p:txBody>
          <a:bodyPr wrap="square" rtlCol="0">
            <a:spAutoFit/>
          </a:bodyPr>
          <a:lstStyle/>
          <a:p>
            <a:r>
              <a:rPr lang="en-US" dirty="0" smtClean="0"/>
              <a:t>Large Experimental Annex </a:t>
            </a:r>
          </a:p>
          <a:p>
            <a:r>
              <a:rPr lang="en-US" dirty="0" smtClean="0"/>
              <a:t>Located off campus</a:t>
            </a:r>
          </a:p>
          <a:p>
            <a:endParaRPr lang="en-US" dirty="0"/>
          </a:p>
          <a:p>
            <a:endParaRPr lang="en-US" dirty="0" smtClean="0"/>
          </a:p>
          <a:p>
            <a:endParaRPr lang="en-US" dirty="0"/>
          </a:p>
          <a:p>
            <a:r>
              <a:rPr lang="en-US" dirty="0" smtClean="0"/>
              <a:t>Other Faculty at the LEA/TPL:</a:t>
            </a:r>
          </a:p>
          <a:p>
            <a:r>
              <a:rPr lang="en-US" dirty="0" smtClean="0"/>
              <a:t>Prof. Hobson</a:t>
            </a:r>
          </a:p>
          <a:p>
            <a:r>
              <a:rPr lang="en-US" dirty="0" smtClean="0"/>
              <a:t>Prof. Gannon</a:t>
            </a:r>
          </a:p>
        </p:txBody>
      </p:sp>
      <p:sp>
        <p:nvSpPr>
          <p:cNvPr id="8" name="TextBox 7"/>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spTree>
    <p:extLst>
      <p:ext uri="{BB962C8B-B14F-4D97-AF65-F5344CB8AC3E}">
        <p14:creationId xmlns:p14="http://schemas.microsoft.com/office/powerpoint/2010/main" val="622529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Rotor / casing treatment Computational Fluid Dynamics V&amp;V Study</a:t>
            </a:r>
            <a:endParaRPr lang="en-US" dirty="0"/>
          </a:p>
        </p:txBody>
      </p:sp>
      <p:sp>
        <p:nvSpPr>
          <p:cNvPr id="3" name="Content Placeholder 2"/>
          <p:cNvSpPr>
            <a:spLocks noGrp="1"/>
          </p:cNvSpPr>
          <p:nvPr>
            <p:ph sz="half" idx="1"/>
          </p:nvPr>
        </p:nvSpPr>
        <p:spPr/>
        <p:txBody>
          <a:bodyPr/>
          <a:lstStyle/>
          <a:p>
            <a:r>
              <a:rPr lang="en-US" dirty="0" smtClean="0"/>
              <a:t>Model Fluid Structure interactions of Transonic Rotor</a:t>
            </a:r>
          </a:p>
          <a:p>
            <a:r>
              <a:rPr lang="en-US" dirty="0" smtClean="0"/>
              <a:t>Include casing treatment analysis sensitivity study</a:t>
            </a:r>
          </a:p>
          <a:p>
            <a:r>
              <a:rPr lang="en-US" dirty="0" smtClean="0"/>
              <a:t>Potential overlap with stall prediction effort</a:t>
            </a:r>
          </a:p>
          <a:p>
            <a:endParaRPr lang="en-US" dirty="0"/>
          </a:p>
        </p:txBody>
      </p:sp>
      <p:pic>
        <p:nvPicPr>
          <p:cNvPr id="6" name="Content Placeholder 5"/>
          <p:cNvPicPr>
            <a:picLocks noGrp="1" noChangeAspect="1"/>
          </p:cNvPicPr>
          <p:nvPr>
            <p:ph sz="half" idx="2"/>
          </p:nvPr>
        </p:nvPicPr>
        <p:blipFill>
          <a:blip r:embed="rId2"/>
          <a:stretch>
            <a:fillRect/>
          </a:stretch>
        </p:blipFill>
        <p:spPr>
          <a:xfrm>
            <a:off x="7010400" y="1027906"/>
            <a:ext cx="5181600" cy="3382704"/>
          </a:xfrm>
          <a:prstGeom prst="rect">
            <a:avLst/>
          </a:prstGeom>
        </p:spPr>
      </p:pic>
      <p:sp>
        <p:nvSpPr>
          <p:cNvPr id="5" name="TextBox 4"/>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pic>
        <p:nvPicPr>
          <p:cNvPr id="7" name="Picture 6"/>
          <p:cNvPicPr>
            <a:picLocks noChangeAspect="1"/>
          </p:cNvPicPr>
          <p:nvPr/>
        </p:nvPicPr>
        <p:blipFill>
          <a:blip r:embed="rId3"/>
          <a:stretch>
            <a:fillRect/>
          </a:stretch>
        </p:blipFill>
        <p:spPr>
          <a:xfrm>
            <a:off x="8573632" y="4229467"/>
            <a:ext cx="3618368" cy="2628533"/>
          </a:xfrm>
          <a:prstGeom prst="rect">
            <a:avLst/>
          </a:prstGeom>
        </p:spPr>
      </p:pic>
      <p:pic>
        <p:nvPicPr>
          <p:cNvPr id="8" name="Picture 7"/>
          <p:cNvPicPr>
            <a:picLocks noChangeAspect="1"/>
          </p:cNvPicPr>
          <p:nvPr/>
        </p:nvPicPr>
        <p:blipFill>
          <a:blip r:embed="rId4"/>
          <a:stretch>
            <a:fillRect/>
          </a:stretch>
        </p:blipFill>
        <p:spPr>
          <a:xfrm>
            <a:off x="5776866" y="3395623"/>
            <a:ext cx="2477053" cy="3434552"/>
          </a:xfrm>
          <a:prstGeom prst="rect">
            <a:avLst/>
          </a:prstGeom>
        </p:spPr>
      </p:pic>
    </p:spTree>
    <p:extLst>
      <p:ext uri="{BB962C8B-B14F-4D97-AF65-F5344CB8AC3E}">
        <p14:creationId xmlns:p14="http://schemas.microsoft.com/office/powerpoint/2010/main" val="1464747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78331" y="748075"/>
            <a:ext cx="11448625" cy="4351338"/>
          </a:xfrm>
        </p:spPr>
        <p:txBody>
          <a:bodyPr>
            <a:normAutofit/>
          </a:bodyPr>
          <a:lstStyle/>
          <a:p>
            <a:r>
              <a:rPr lang="en-US" dirty="0" smtClean="0"/>
              <a:t>Use </a:t>
            </a:r>
            <a:r>
              <a:rPr lang="en-US" dirty="0" err="1" smtClean="0"/>
              <a:t>Solidworks</a:t>
            </a:r>
            <a:r>
              <a:rPr lang="en-US" dirty="0" smtClean="0"/>
              <a:t> to generate different casing slot/grooves to increase stall margin in gas turbines for ships and aircraft. </a:t>
            </a:r>
          </a:p>
          <a:p>
            <a:r>
              <a:rPr lang="en-US" dirty="0" smtClean="0"/>
              <a:t>Use simulation to find best one and test this on a real compressor. </a:t>
            </a:r>
            <a:endParaRPr lang="en-US" dirty="0"/>
          </a:p>
        </p:txBody>
      </p:sp>
      <p:sp>
        <p:nvSpPr>
          <p:cNvPr id="2" name="Title 1"/>
          <p:cNvSpPr>
            <a:spLocks noGrp="1"/>
          </p:cNvSpPr>
          <p:nvPr>
            <p:ph type="title"/>
          </p:nvPr>
        </p:nvSpPr>
        <p:spPr>
          <a:xfrm>
            <a:off x="762000" y="1"/>
            <a:ext cx="10515600" cy="803082"/>
          </a:xfrm>
        </p:spPr>
        <p:txBody>
          <a:bodyPr/>
          <a:lstStyle/>
          <a:p>
            <a:r>
              <a:rPr lang="en-US" dirty="0" smtClean="0"/>
              <a:t>Automated design of casing treatments</a:t>
            </a:r>
            <a:endParaRPr lang="en-US" dirty="0"/>
          </a:p>
        </p:txBody>
      </p:sp>
      <p:sp>
        <p:nvSpPr>
          <p:cNvPr id="3" name="Content Placeholder 2"/>
          <p:cNvSpPr>
            <a:spLocks noGrp="1"/>
          </p:cNvSpPr>
          <p:nvPr>
            <p:ph sz="half" idx="1"/>
          </p:nvPr>
        </p:nvSpPr>
        <p:spPr>
          <a:xfrm>
            <a:off x="78188" y="2511816"/>
            <a:ext cx="5181600" cy="641646"/>
          </a:xfrm>
        </p:spPr>
        <p:txBody>
          <a:bodyPr/>
          <a:lstStyle/>
          <a:p>
            <a:r>
              <a:rPr lang="en-US" dirty="0" smtClean="0"/>
              <a:t>Hah, ASME GT2018-75040</a:t>
            </a:r>
            <a:endParaRPr lang="en-US" dirty="0"/>
          </a:p>
        </p:txBody>
      </p:sp>
      <p:sp>
        <p:nvSpPr>
          <p:cNvPr id="5" name="TextBox 4"/>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pic>
        <p:nvPicPr>
          <p:cNvPr id="6" name="Picture 5"/>
          <p:cNvPicPr>
            <a:picLocks noChangeAspect="1"/>
          </p:cNvPicPr>
          <p:nvPr/>
        </p:nvPicPr>
        <p:blipFill rotWithShape="1">
          <a:blip r:embed="rId2"/>
          <a:srcRect l="8645" r="13294"/>
          <a:stretch/>
        </p:blipFill>
        <p:spPr>
          <a:xfrm>
            <a:off x="135172" y="3466769"/>
            <a:ext cx="2914898" cy="2994074"/>
          </a:xfrm>
          <a:prstGeom prst="rect">
            <a:avLst/>
          </a:prstGeom>
        </p:spPr>
      </p:pic>
      <p:pic>
        <p:nvPicPr>
          <p:cNvPr id="7" name="Picture 6"/>
          <p:cNvPicPr>
            <a:picLocks noChangeAspect="1"/>
          </p:cNvPicPr>
          <p:nvPr/>
        </p:nvPicPr>
        <p:blipFill rotWithShape="1">
          <a:blip r:embed="rId3"/>
          <a:srcRect l="19100" r="12750"/>
          <a:stretch/>
        </p:blipFill>
        <p:spPr>
          <a:xfrm>
            <a:off x="3604666" y="2832639"/>
            <a:ext cx="3784821" cy="3445308"/>
          </a:xfrm>
          <a:prstGeom prst="rect">
            <a:avLst/>
          </a:prstGeom>
        </p:spPr>
      </p:pic>
      <p:pic>
        <p:nvPicPr>
          <p:cNvPr id="9" name="Picture 8"/>
          <p:cNvPicPr>
            <a:picLocks noChangeAspect="1"/>
          </p:cNvPicPr>
          <p:nvPr/>
        </p:nvPicPr>
        <p:blipFill>
          <a:blip r:embed="rId4"/>
          <a:stretch>
            <a:fillRect/>
          </a:stretch>
        </p:blipFill>
        <p:spPr>
          <a:xfrm>
            <a:off x="7506032" y="3290623"/>
            <a:ext cx="4704594" cy="2632622"/>
          </a:xfrm>
          <a:prstGeom prst="rect">
            <a:avLst/>
          </a:prstGeom>
        </p:spPr>
      </p:pic>
    </p:spTree>
    <p:extLst>
      <p:ext uri="{BB962C8B-B14F-4D97-AF65-F5344CB8AC3E}">
        <p14:creationId xmlns:p14="http://schemas.microsoft.com/office/powerpoint/2010/main" val="2727593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Measurements in TCR/Cascade</a:t>
            </a:r>
            <a:endParaRPr lang="en-US" dirty="0"/>
          </a:p>
        </p:txBody>
      </p:sp>
      <p:sp>
        <p:nvSpPr>
          <p:cNvPr id="3" name="Content Placeholder 2"/>
          <p:cNvSpPr>
            <a:spLocks noGrp="1"/>
          </p:cNvSpPr>
          <p:nvPr>
            <p:ph sz="half" idx="1"/>
          </p:nvPr>
        </p:nvSpPr>
        <p:spPr/>
        <p:txBody>
          <a:bodyPr/>
          <a:lstStyle/>
          <a:p>
            <a:r>
              <a:rPr lang="en-US" dirty="0" smtClean="0"/>
              <a:t>Objectives:</a:t>
            </a:r>
          </a:p>
          <a:p>
            <a:pPr lvl="1"/>
            <a:r>
              <a:rPr lang="en-US" dirty="0" smtClean="0"/>
              <a:t>Design waveguide </a:t>
            </a:r>
            <a:r>
              <a:rPr lang="en-US" dirty="0" err="1" smtClean="0"/>
              <a:t>fixturing</a:t>
            </a:r>
            <a:endParaRPr lang="en-US" dirty="0" smtClean="0"/>
          </a:p>
          <a:p>
            <a:pPr lvl="1"/>
            <a:r>
              <a:rPr lang="en-US" dirty="0" smtClean="0"/>
              <a:t>Implement PIV / LDV system in Linear Cascade</a:t>
            </a:r>
          </a:p>
          <a:p>
            <a:pPr lvl="1"/>
            <a:r>
              <a:rPr lang="en-US" dirty="0" smtClean="0"/>
              <a:t>Develop methodology for implementation in TCR</a:t>
            </a:r>
          </a:p>
          <a:p>
            <a:r>
              <a:rPr lang="en-US" dirty="0" smtClean="0"/>
              <a:t>Hurdles</a:t>
            </a:r>
          </a:p>
          <a:p>
            <a:pPr lvl="1"/>
            <a:r>
              <a:rPr lang="en-US" dirty="0" smtClean="0"/>
              <a:t>Laser Safety timelines</a:t>
            </a:r>
            <a:endParaRPr lang="en-US" dirty="0"/>
          </a:p>
        </p:txBody>
      </p:sp>
      <p:pic>
        <p:nvPicPr>
          <p:cNvPr id="1026" name="Picture 2" descr="1: Particle Image Velocimetry (PIV) experimental setup: The flow ..."/>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447944" y="1539089"/>
            <a:ext cx="2425403" cy="2157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ticle Image Velocimetry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916" y="1617175"/>
            <a:ext cx="27432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ser Doppler velocimetry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4282290"/>
            <a:ext cx="3657600" cy="24319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ser Doppler Velocimetry : LDV Princi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201" y="4870276"/>
            <a:ext cx="3421796" cy="1680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spTree>
    <p:extLst>
      <p:ext uri="{BB962C8B-B14F-4D97-AF65-F5344CB8AC3E}">
        <p14:creationId xmlns:p14="http://schemas.microsoft.com/office/powerpoint/2010/main" val="4227179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 New Downstream Transonic Instrumentation / Implement Upstream Probes </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Design new downstream instrumentation rakes for</a:t>
            </a:r>
          </a:p>
          <a:p>
            <a:pPr lvl="1"/>
            <a:r>
              <a:rPr lang="en-US" dirty="0" smtClean="0"/>
              <a:t>Pressure</a:t>
            </a:r>
          </a:p>
          <a:p>
            <a:pPr lvl="1"/>
            <a:r>
              <a:rPr lang="en-US" dirty="0" err="1" smtClean="0"/>
              <a:t>Kulite</a:t>
            </a:r>
            <a:r>
              <a:rPr lang="en-US" dirty="0" smtClean="0"/>
              <a:t> (High Speed Pressure)</a:t>
            </a:r>
          </a:p>
          <a:p>
            <a:pPr lvl="1"/>
            <a:r>
              <a:rPr lang="en-US" dirty="0" smtClean="0"/>
              <a:t>Temperature</a:t>
            </a:r>
          </a:p>
          <a:p>
            <a:r>
              <a:rPr lang="en-US" dirty="0" smtClean="0"/>
              <a:t>Use additive manufacturing techniques to facilitate previously impractical designs</a:t>
            </a:r>
          </a:p>
          <a:p>
            <a:r>
              <a:rPr lang="en-US" dirty="0" smtClean="0"/>
              <a:t>Baseline measurements in free-jet</a:t>
            </a:r>
          </a:p>
          <a:p>
            <a:r>
              <a:rPr lang="en-US" dirty="0" smtClean="0"/>
              <a:t>Install and measure in transonic compressor</a:t>
            </a:r>
          </a:p>
          <a:p>
            <a:r>
              <a:rPr lang="en-US" dirty="0" smtClean="0"/>
              <a:t>Data analysis and numerical integration (Baseline and Casing Treatment)</a:t>
            </a:r>
            <a:endParaRPr lang="en-US" dirty="0"/>
          </a:p>
        </p:txBody>
      </p:sp>
      <p:sp>
        <p:nvSpPr>
          <p:cNvPr id="5" name="TextBox 4"/>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pic>
        <p:nvPicPr>
          <p:cNvPr id="6"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583356"/>
            <a:ext cx="5181600" cy="2835875"/>
          </a:xfrm>
        </p:spPr>
      </p:pic>
    </p:spTree>
    <p:extLst>
      <p:ext uri="{BB962C8B-B14F-4D97-AF65-F5344CB8AC3E}">
        <p14:creationId xmlns:p14="http://schemas.microsoft.com/office/powerpoint/2010/main" val="209078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Casing High Speed </a:t>
            </a:r>
            <a:br>
              <a:rPr lang="en-US" dirty="0" smtClean="0"/>
            </a:br>
            <a:r>
              <a:rPr lang="en-US" dirty="0" smtClean="0"/>
              <a:t>Pressure Measurements</a:t>
            </a:r>
            <a:endParaRPr lang="en-US" dirty="0"/>
          </a:p>
        </p:txBody>
      </p:sp>
      <p:sp>
        <p:nvSpPr>
          <p:cNvPr id="3" name="Content Placeholder 2"/>
          <p:cNvSpPr>
            <a:spLocks noGrp="1"/>
          </p:cNvSpPr>
          <p:nvPr>
            <p:ph sz="half" idx="1"/>
          </p:nvPr>
        </p:nvSpPr>
        <p:spPr/>
        <p:txBody>
          <a:bodyPr/>
          <a:lstStyle/>
          <a:p>
            <a:r>
              <a:rPr lang="en-US" dirty="0" smtClean="0"/>
              <a:t>Re-implement high speed casing pressure measurements on the NPS Military Fan</a:t>
            </a:r>
          </a:p>
          <a:p>
            <a:r>
              <a:rPr lang="en-US" dirty="0" smtClean="0"/>
              <a:t>Make measurements of shock structure with/without Casing treatments</a:t>
            </a:r>
          </a:p>
          <a:p>
            <a:endParaRPr lang="en-US" dirty="0"/>
          </a:p>
        </p:txBody>
      </p:sp>
      <p:sp>
        <p:nvSpPr>
          <p:cNvPr id="5" name="TextBox 4"/>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pic>
        <p:nvPicPr>
          <p:cNvPr id="8" name="Picture 7"/>
          <p:cNvPicPr>
            <a:picLocks noChangeAspect="1"/>
          </p:cNvPicPr>
          <p:nvPr/>
        </p:nvPicPr>
        <p:blipFill>
          <a:blip r:embed="rId2"/>
          <a:stretch>
            <a:fillRect/>
          </a:stretch>
        </p:blipFill>
        <p:spPr>
          <a:xfrm>
            <a:off x="8452965" y="883384"/>
            <a:ext cx="3739035" cy="5762125"/>
          </a:xfrm>
          <a:prstGeom prst="rect">
            <a:avLst/>
          </a:prstGeom>
        </p:spPr>
      </p:pic>
      <p:pic>
        <p:nvPicPr>
          <p:cNvPr id="6" name="Picture 5"/>
          <p:cNvPicPr>
            <a:picLocks noChangeAspect="1"/>
          </p:cNvPicPr>
          <p:nvPr/>
        </p:nvPicPr>
        <p:blipFill>
          <a:blip r:embed="rId3"/>
          <a:stretch>
            <a:fillRect/>
          </a:stretch>
        </p:blipFill>
        <p:spPr>
          <a:xfrm>
            <a:off x="6019800" y="2838018"/>
            <a:ext cx="3390664" cy="2188143"/>
          </a:xfrm>
          <a:prstGeom prst="rect">
            <a:avLst/>
          </a:prstGeom>
        </p:spPr>
      </p:pic>
    </p:spTree>
    <p:extLst>
      <p:ext uri="{BB962C8B-B14F-4D97-AF65-F5344CB8AC3E}">
        <p14:creationId xmlns:p14="http://schemas.microsoft.com/office/powerpoint/2010/main" val="2621257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design of multistage compressors (Funded)</a:t>
            </a:r>
            <a:endParaRPr lang="en-US" dirty="0"/>
          </a:p>
        </p:txBody>
      </p:sp>
      <p:sp>
        <p:nvSpPr>
          <p:cNvPr id="3" name="Content Placeholder 2"/>
          <p:cNvSpPr>
            <a:spLocks noGrp="1"/>
          </p:cNvSpPr>
          <p:nvPr>
            <p:ph sz="half" idx="1"/>
          </p:nvPr>
        </p:nvSpPr>
        <p:spPr>
          <a:xfrm>
            <a:off x="206651" y="1690688"/>
            <a:ext cx="6691685" cy="4351338"/>
          </a:xfrm>
        </p:spPr>
        <p:txBody>
          <a:bodyPr>
            <a:normAutofit/>
          </a:bodyPr>
          <a:lstStyle/>
          <a:p>
            <a:r>
              <a:rPr lang="en-US" dirty="0"/>
              <a:t>Process gas compressor are required and can be powered by new high speed electric motors</a:t>
            </a:r>
            <a:r>
              <a:rPr lang="en-US" dirty="0" smtClean="0"/>
              <a:t>.</a:t>
            </a:r>
          </a:p>
          <a:p>
            <a:r>
              <a:rPr lang="en-US" dirty="0" smtClean="0"/>
              <a:t>Show video of geometry being generated</a:t>
            </a:r>
          </a:p>
          <a:p>
            <a:r>
              <a:rPr lang="en-US" u="sng" dirty="0">
                <a:hlinkClick r:id="rId2"/>
              </a:rPr>
              <a:t>https://nps01-my.sharepoint.com/:v:/g/personal/ajgannon_nps_edu/EQ3HQuCW8OBCmmY2yXLiSckBwnbMIU8GOSFNFkejsSRpYQ?e=ACH6ZS</a:t>
            </a:r>
            <a:endParaRPr lang="en-US" dirty="0"/>
          </a:p>
          <a:p>
            <a:r>
              <a:rPr lang="en-US" dirty="0" smtClean="0"/>
              <a:t> </a:t>
            </a:r>
          </a:p>
        </p:txBody>
      </p:sp>
      <p:sp>
        <p:nvSpPr>
          <p:cNvPr id="5" name="TextBox 4"/>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292" y="1230638"/>
            <a:ext cx="4987057" cy="2802461"/>
          </a:xfrm>
          <a:prstGeom prst="rect">
            <a:avLst/>
          </a:prstGeom>
        </p:spPr>
      </p:pic>
    </p:spTree>
    <p:extLst>
      <p:ext uri="{BB962C8B-B14F-4D97-AF65-F5344CB8AC3E}">
        <p14:creationId xmlns:p14="http://schemas.microsoft.com/office/powerpoint/2010/main" val="918812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of TCR2 </a:t>
            </a:r>
            <a:endParaRPr lang="en-US" dirty="0"/>
          </a:p>
        </p:txBody>
      </p:sp>
      <p:sp>
        <p:nvSpPr>
          <p:cNvPr id="3" name="Content Placeholder 2"/>
          <p:cNvSpPr>
            <a:spLocks noGrp="1"/>
          </p:cNvSpPr>
          <p:nvPr>
            <p:ph sz="half" idx="1"/>
          </p:nvPr>
        </p:nvSpPr>
        <p:spPr/>
        <p:txBody>
          <a:bodyPr/>
          <a:lstStyle/>
          <a:p>
            <a:r>
              <a:rPr lang="en-US" dirty="0" smtClean="0"/>
              <a:t>Setup and control of New 21000 rpm electric motor</a:t>
            </a:r>
          </a:p>
          <a:p>
            <a:r>
              <a:rPr lang="en-US" dirty="0" smtClean="0"/>
              <a:t>Modification of current Rotor</a:t>
            </a:r>
            <a:endParaRPr lang="en-US" dirty="0"/>
          </a:p>
          <a:p>
            <a:pPr lvl="1"/>
            <a:r>
              <a:rPr lang="en-US" dirty="0" smtClean="0"/>
              <a:t>Structural/vibration analysis</a:t>
            </a:r>
          </a:p>
          <a:p>
            <a:r>
              <a:rPr lang="en-US" dirty="0" smtClean="0"/>
              <a:t>Design of Casing and flow path</a:t>
            </a:r>
          </a:p>
          <a:p>
            <a:r>
              <a:rPr lang="en-US" dirty="0" smtClean="0"/>
              <a:t>Operational checkout of available parts</a:t>
            </a:r>
          </a:p>
          <a:p>
            <a:r>
              <a:rPr lang="en-US" dirty="0" smtClean="0"/>
              <a:t>Challenging design with many constraints.</a:t>
            </a:r>
          </a:p>
          <a:p>
            <a:endParaRPr lang="en-US" dirty="0" smtClean="0"/>
          </a:p>
        </p:txBody>
      </p:sp>
      <p:sp>
        <p:nvSpPr>
          <p:cNvPr id="4" name="Content Placeholder 3"/>
          <p:cNvSpPr>
            <a:spLocks noGrp="1"/>
          </p:cNvSpPr>
          <p:nvPr>
            <p:ph sz="half" idx="2"/>
          </p:nvPr>
        </p:nvSpPr>
        <p:spPr/>
        <p:txBody>
          <a:bodyPr/>
          <a:lstStyle/>
          <a:p>
            <a:endParaRPr lang="en-US"/>
          </a:p>
        </p:txBody>
      </p:sp>
      <p:sp>
        <p:nvSpPr>
          <p:cNvPr id="5" name="TextBox 4"/>
          <p:cNvSpPr txBox="1"/>
          <p:nvPr/>
        </p:nvSpPr>
        <p:spPr>
          <a:xfrm>
            <a:off x="-99753" y="6460843"/>
            <a:ext cx="6195753" cy="369332"/>
          </a:xfrm>
          <a:prstGeom prst="rect">
            <a:avLst/>
          </a:prstGeom>
          <a:noFill/>
        </p:spPr>
        <p:txBody>
          <a:bodyPr wrap="square" rtlCol="0">
            <a:spAutoFit/>
          </a:bodyPr>
          <a:lstStyle/>
          <a:p>
            <a:r>
              <a:rPr lang="en-US" dirty="0"/>
              <a:t>Walter C. </a:t>
            </a:r>
            <a:r>
              <a:rPr lang="en-US" dirty="0" smtClean="0"/>
              <a:t>Smith, </a:t>
            </a:r>
            <a:r>
              <a:rPr lang="en-US" dirty="0"/>
              <a:t>PhD</a:t>
            </a:r>
            <a:r>
              <a:rPr lang="en-US" dirty="0" smtClean="0"/>
              <a:t> </a:t>
            </a:r>
            <a:r>
              <a:rPr lang="en-US" dirty="0"/>
              <a:t>/ walter.smith@nps.edu / </a:t>
            </a:r>
            <a:r>
              <a:rPr lang="en-US" dirty="0" smtClean="0"/>
              <a:t>831.656.2593</a:t>
            </a:r>
            <a:endParaRPr lang="en-US" dirty="0"/>
          </a:p>
        </p:txBody>
      </p:sp>
      <p:pic>
        <p:nvPicPr>
          <p:cNvPr id="6" name="Picture 5"/>
          <p:cNvPicPr>
            <a:picLocks noChangeAspect="1"/>
          </p:cNvPicPr>
          <p:nvPr/>
        </p:nvPicPr>
        <p:blipFill rotWithShape="1">
          <a:blip r:embed="rId2"/>
          <a:srcRect l="29835" t="15567" r="16600" b="10587"/>
          <a:stretch/>
        </p:blipFill>
        <p:spPr>
          <a:xfrm>
            <a:off x="6019800" y="1825625"/>
            <a:ext cx="5785164" cy="4320160"/>
          </a:xfrm>
          <a:prstGeom prst="rect">
            <a:avLst/>
          </a:prstGeom>
        </p:spPr>
      </p:pic>
    </p:spTree>
    <p:extLst>
      <p:ext uri="{BB962C8B-B14F-4D97-AF65-F5344CB8AC3E}">
        <p14:creationId xmlns:p14="http://schemas.microsoft.com/office/powerpoint/2010/main" val="3437488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16962</TotalTime>
  <Words>1448</Words>
  <Application>Microsoft Office PowerPoint</Application>
  <PresentationFormat>Widescreen</PresentationFormat>
  <Paragraphs>165</Paragraphs>
  <Slides>23</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Transonic Compressor</vt:lpstr>
      <vt:lpstr>Computational Fluid Dynamics for Axial Compressor Stall Prediction (Funded)</vt:lpstr>
      <vt:lpstr>Rotor / casing treatment Computational Fluid Dynamics V&amp;V Study</vt:lpstr>
      <vt:lpstr>Automated design of casing treatments</vt:lpstr>
      <vt:lpstr>Optical Measurements in TCR/Cascade</vt:lpstr>
      <vt:lpstr>Develop New Downstream Transonic Instrumentation / Implement Upstream Probes </vt:lpstr>
      <vt:lpstr>Casing High Speed  Pressure Measurements</vt:lpstr>
      <vt:lpstr>Automated design of multistage compressors (Funded)</vt:lpstr>
      <vt:lpstr>Design of TCR2 </vt:lpstr>
      <vt:lpstr>CFD/ Design of Transonic Compressor Inlet Distortion Screen</vt:lpstr>
      <vt:lpstr>Energy Resilience</vt:lpstr>
      <vt:lpstr>Compressed Air Energy Storage</vt:lpstr>
      <vt:lpstr>H2 Gas Turbine Operation</vt:lpstr>
      <vt:lpstr>Reengineering &amp; Integrating a Building-Scale Liquid Air Energy Storage (LAES) System Dr. Anthony Pollman and Dr. Anthony Gannon</vt:lpstr>
      <vt:lpstr>Misc. </vt:lpstr>
      <vt:lpstr>Supersonic wind tunnel upgrade – Mach 4+</vt:lpstr>
      <vt:lpstr>CFD Validation Experiment for Novel Auxiliary Propulsion System</vt:lpstr>
      <vt:lpstr>Initial Steam Turbine Test Rig (Foundation)</vt:lpstr>
      <vt:lpstr>Optimal Low Vibration, low unsteadiness Flow Restriction Geometries (Pseudo-Funded)</vt:lpstr>
      <vt:lpstr>Novel Concepts for Additive Manufacturing (Un-Funded)</vt:lpstr>
      <vt:lpstr>Analysis of Supercritical Pressure Fluid Use for Power Generation (Pseudo-Funded)</vt:lpstr>
      <vt:lpstr>Working Slide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Castro Smith</dc:creator>
  <cp:lastModifiedBy>Gannon, Anthony (CIV)</cp:lastModifiedBy>
  <cp:revision>58</cp:revision>
  <cp:lastPrinted>2020-07-10T18:00:06Z</cp:lastPrinted>
  <dcterms:created xsi:type="dcterms:W3CDTF">2020-01-29T22:18:13Z</dcterms:created>
  <dcterms:modified xsi:type="dcterms:W3CDTF">2021-07-22T20:34:01Z</dcterms:modified>
</cp:coreProperties>
</file>